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7"/>
  </p:notesMasterIdLst>
  <p:sldIdLst>
    <p:sldId id="257" r:id="rId2"/>
    <p:sldId id="280" r:id="rId3"/>
    <p:sldId id="275" r:id="rId4"/>
    <p:sldId id="258" r:id="rId5"/>
    <p:sldId id="260" r:id="rId6"/>
    <p:sldId id="261" r:id="rId7"/>
    <p:sldId id="263" r:id="rId8"/>
    <p:sldId id="264" r:id="rId9"/>
    <p:sldId id="286" r:id="rId10"/>
    <p:sldId id="277" r:id="rId11"/>
    <p:sldId id="289" r:id="rId12"/>
    <p:sldId id="287" r:id="rId13"/>
    <p:sldId id="278" r:id="rId14"/>
    <p:sldId id="262" r:id="rId15"/>
    <p:sldId id="271" r:id="rId16"/>
    <p:sldId id="296" r:id="rId17"/>
    <p:sldId id="297" r:id="rId18"/>
    <p:sldId id="290" r:id="rId19"/>
    <p:sldId id="267" r:id="rId20"/>
    <p:sldId id="266" r:id="rId21"/>
    <p:sldId id="268" r:id="rId22"/>
    <p:sldId id="298" r:id="rId23"/>
    <p:sldId id="273" r:id="rId24"/>
    <p:sldId id="272" r:id="rId25"/>
    <p:sldId id="279"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709"/>
    <a:srgbClr val="BF0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322" autoAdjust="0"/>
  </p:normalViewPr>
  <p:slideViewPr>
    <p:cSldViewPr>
      <p:cViewPr varScale="1">
        <p:scale>
          <a:sx n="78" d="100"/>
          <a:sy n="78" d="100"/>
        </p:scale>
        <p:origin x="86" y="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58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37651430902297578"/>
          <c:y val="6.0318849032759791E-4"/>
          <c:w val="0.57565853448646787"/>
          <c:h val="0.75771629240789362"/>
        </c:manualLayout>
      </c:layout>
      <c:pie3DChart>
        <c:varyColors val="1"/>
        <c:ser>
          <c:idx val="0"/>
          <c:order val="0"/>
          <c:dLbls>
            <c:dLbl>
              <c:idx val="0"/>
              <c:layout>
                <c:manualLayout>
                  <c:x val="-0.1600065616797901"/>
                  <c:y val="-0.20670093321668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7B-44D2-893A-DE7C5F6A8346}"/>
                </c:ext>
              </c:extLst>
            </c:dLbl>
            <c:dLbl>
              <c:idx val="3"/>
              <c:layout>
                <c:manualLayout>
                  <c:x val="2.6182633420822422E-2"/>
                  <c:y val="6.6590113735783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7B-44D2-893A-DE7C5F6A8346}"/>
                </c:ext>
              </c:extLst>
            </c:dLbl>
            <c:dLbl>
              <c:idx val="4"/>
              <c:layout>
                <c:manualLayout>
                  <c:x val="2.1947725284339473E-2"/>
                  <c:y val="1.2758092738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7B-44D2-893A-DE7C5F6A8346}"/>
                </c:ext>
              </c:extLst>
            </c:dLbl>
            <c:spPr>
              <a:noFill/>
              <a:ln>
                <a:noFill/>
              </a:ln>
              <a:effectLst/>
            </c:spPr>
            <c:txPr>
              <a:bodyPr wrap="square" lIns="38100" tIns="19050" rIns="38100" bIns="19050" anchor="ctr">
                <a:spAutoFit/>
              </a:bodyPr>
              <a:lstStyle/>
              <a:p>
                <a:pPr>
                  <a:defRPr sz="1200"/>
                </a:pPr>
                <a:endParaRPr lang="el-GR"/>
              </a:p>
            </c:txPr>
            <c:showLegendKey val="0"/>
            <c:showVal val="1"/>
            <c:showCatName val="0"/>
            <c:showSerName val="0"/>
            <c:showPercent val="0"/>
            <c:showBubbleSize val="0"/>
            <c:showLeaderLines val="1"/>
            <c:extLst>
              <c:ext xmlns:c15="http://schemas.microsoft.com/office/drawing/2012/chart" uri="{CE6537A1-D6FC-4f65-9D91-7224C49458BB}"/>
            </c:extLst>
          </c:dLbls>
          <c:cat>
            <c:strRef>
              <c:f>Φύλλο1!$P$83:$P$87</c:f>
              <c:strCache>
                <c:ptCount val="5"/>
                <c:pt idx="0">
                  <c:v>ΑΔΡΑΝΗ</c:v>
                </c:pt>
                <c:pt idx="1">
                  <c:v>ΞΥΛΟ</c:v>
                </c:pt>
                <c:pt idx="2">
                  <c:v>ΜΕΤΑΛΛΑ</c:v>
                </c:pt>
                <c:pt idx="3">
                  <c:v>ΔΙΑΦΟΡΑ</c:v>
                </c:pt>
                <c:pt idx="4">
                  <c:v>ΓΥΑΛΙ - ΠΛΑΣΤΙΚΟ</c:v>
                </c:pt>
              </c:strCache>
            </c:strRef>
          </c:cat>
          <c:val>
            <c:numRef>
              <c:f>Φύλλο1!$Q$83:$Q$87</c:f>
              <c:numCache>
                <c:formatCode>0%</c:formatCode>
                <c:ptCount val="5"/>
                <c:pt idx="0">
                  <c:v>0.75000000000000033</c:v>
                </c:pt>
                <c:pt idx="1">
                  <c:v>5.0000000000000031E-2</c:v>
                </c:pt>
                <c:pt idx="2">
                  <c:v>5.0000000000000031E-2</c:v>
                </c:pt>
                <c:pt idx="3">
                  <c:v>5.0000000000000031E-2</c:v>
                </c:pt>
                <c:pt idx="4">
                  <c:v>5.0000000000000031E-2</c:v>
                </c:pt>
              </c:numCache>
            </c:numRef>
          </c:val>
          <c:extLst>
            <c:ext xmlns:c16="http://schemas.microsoft.com/office/drawing/2014/chart" uri="{C3380CC4-5D6E-409C-BE32-E72D297353CC}">
              <c16:uniqueId val="{00000003-3C7B-44D2-893A-DE7C5F6A8346}"/>
            </c:ext>
          </c:extLst>
        </c:ser>
        <c:dLbls>
          <c:showLegendKey val="0"/>
          <c:showVal val="0"/>
          <c:showCatName val="0"/>
          <c:showSerName val="0"/>
          <c:showPercent val="0"/>
          <c:showBubbleSize val="0"/>
          <c:showLeaderLines val="1"/>
        </c:dLbls>
      </c:pie3DChart>
    </c:plotArea>
    <c:legend>
      <c:legendPos val="r"/>
      <c:layout>
        <c:manualLayout>
          <c:xMode val="edge"/>
          <c:yMode val="edge"/>
          <c:x val="0.22880516044723126"/>
          <c:y val="0.51599956255468082"/>
          <c:w val="0.24996668685645063"/>
          <c:h val="0.41230062588330307"/>
        </c:manualLayout>
      </c:layout>
      <c:overlay val="0"/>
      <c:txPr>
        <a:bodyPr/>
        <a:lstStyle/>
        <a:p>
          <a:pPr>
            <a:defRPr sz="1100"/>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l-GR"/>
              <a:t>Αριθμος Μοναδων</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l-GR"/>
        </a:p>
      </c:txPr>
    </c:title>
    <c:autoTitleDeleted val="0"/>
    <c:plotArea>
      <c:layout/>
      <c:areaChart>
        <c:grouping val="stacked"/>
        <c:varyColors val="0"/>
        <c:ser>
          <c:idx val="0"/>
          <c:order val="0"/>
          <c:tx>
            <c:strRef>
              <c:f>Φύλλο1!$R$4</c:f>
              <c:strCache>
                <c:ptCount val="1"/>
                <c:pt idx="0">
                  <c:v>Αρ. Μονάδων</c:v>
                </c:pt>
              </c:strCache>
            </c:strRef>
          </c:tx>
          <c:spPr>
            <a:pattFill prst="ltUpDiag">
              <a:fgClr>
                <a:schemeClr val="accent6"/>
              </a:fgClr>
              <a:bgClr>
                <a:schemeClr val="accent6">
                  <a:lumMod val="20000"/>
                  <a:lumOff val="80000"/>
                </a:schemeClr>
              </a:bgClr>
            </a:pattFill>
            <a:ln>
              <a:noFill/>
            </a:ln>
            <a:effectLst>
              <a:innerShdw blurRad="114300">
                <a:schemeClr val="accent6"/>
              </a:inn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Φύλλο1!$Q$5:$Q$9</c:f>
              <c:numCache>
                <c:formatCode>General</c:formatCode>
                <c:ptCount val="5"/>
                <c:pt idx="0">
                  <c:v>2015</c:v>
                </c:pt>
                <c:pt idx="1">
                  <c:v>2016</c:v>
                </c:pt>
                <c:pt idx="2">
                  <c:v>2017</c:v>
                </c:pt>
                <c:pt idx="3">
                  <c:v>2018</c:v>
                </c:pt>
                <c:pt idx="4">
                  <c:v>2019</c:v>
                </c:pt>
              </c:numCache>
            </c:numRef>
          </c:cat>
          <c:val>
            <c:numRef>
              <c:f>Φύλλο1!$R$5:$R$9</c:f>
              <c:numCache>
                <c:formatCode>General</c:formatCode>
                <c:ptCount val="5"/>
                <c:pt idx="0">
                  <c:v>11</c:v>
                </c:pt>
                <c:pt idx="1">
                  <c:v>15</c:v>
                </c:pt>
                <c:pt idx="2">
                  <c:v>30</c:v>
                </c:pt>
                <c:pt idx="3">
                  <c:v>42</c:v>
                </c:pt>
                <c:pt idx="4">
                  <c:v>60</c:v>
                </c:pt>
              </c:numCache>
            </c:numRef>
          </c:val>
          <c:extLst>
            <c:ext xmlns:c16="http://schemas.microsoft.com/office/drawing/2014/chart" uri="{C3380CC4-5D6E-409C-BE32-E72D297353CC}">
              <c16:uniqueId val="{00000000-9A12-44C4-AFA2-B6DFDF0D9F90}"/>
            </c:ext>
          </c:extLst>
        </c:ser>
        <c:dLbls>
          <c:showLegendKey val="0"/>
          <c:showVal val="1"/>
          <c:showCatName val="0"/>
          <c:showSerName val="0"/>
          <c:showPercent val="0"/>
          <c:showBubbleSize val="0"/>
        </c:dLbls>
        <c:axId val="523878368"/>
        <c:axId val="523880336"/>
      </c:areaChart>
      <c:catAx>
        <c:axId val="523878368"/>
        <c:scaling>
          <c:orientation val="minMax"/>
        </c:scaling>
        <c:delete val="0"/>
        <c:axPos val="b"/>
        <c:numFmt formatCode="General" sourceLinked="1"/>
        <c:majorTickMark val="out"/>
        <c:minorTickMark val="out"/>
        <c:tickLblPos val="nextTo"/>
        <c:spPr>
          <a:noFill/>
          <a:ln>
            <a:noFill/>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523880336"/>
        <c:crosses val="autoZero"/>
        <c:auto val="1"/>
        <c:lblAlgn val="ctr"/>
        <c:lblOffset val="100"/>
        <c:noMultiLvlLbl val="0"/>
      </c:catAx>
      <c:valAx>
        <c:axId val="52388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2387836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EAEBDE"/>
    </a:solidFill>
    <a:ln>
      <a:noFill/>
    </a:ln>
    <a:effectLst/>
  </c:spPr>
  <c:txPr>
    <a:bodyPr/>
    <a:lstStyle/>
    <a:p>
      <a:pPr>
        <a:defRPr/>
      </a:pPr>
      <a:endParaRPr lang="el-G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86-4232-B718-467D838C1DC6}"/>
                </c:ext>
              </c:extLst>
            </c:dLbl>
            <c:dLbl>
              <c:idx val="1"/>
              <c:layout>
                <c:manualLayout>
                  <c:x val="-3.0555555555555555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86-4232-B718-467D838C1DC6}"/>
                </c:ext>
              </c:extLst>
            </c:dLbl>
            <c:dLbl>
              <c:idx val="2"/>
              <c:layout>
                <c:manualLayout>
                  <c:x val="-8.3333333333332309E-3"/>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86-4232-B718-467D838C1D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Sheet1!$J$24:$J$26</c:f>
              <c:numCache>
                <c:formatCode>General</c:formatCode>
                <c:ptCount val="3"/>
                <c:pt idx="0">
                  <c:v>2018</c:v>
                </c:pt>
                <c:pt idx="1">
                  <c:v>2019</c:v>
                </c:pt>
                <c:pt idx="2">
                  <c:v>2020</c:v>
                </c:pt>
              </c:numCache>
            </c:numRef>
          </c:cat>
          <c:val>
            <c:numRef>
              <c:f>Sheet1!$K$24:$K$26</c:f>
              <c:numCache>
                <c:formatCode>0.00</c:formatCode>
                <c:ptCount val="3"/>
                <c:pt idx="0" formatCode="General">
                  <c:v>137085.24</c:v>
                </c:pt>
                <c:pt idx="1">
                  <c:v>168249.32</c:v>
                </c:pt>
                <c:pt idx="2">
                  <c:v>179075.73</c:v>
                </c:pt>
              </c:numCache>
            </c:numRef>
          </c:val>
          <c:smooth val="0"/>
          <c:extLst>
            <c:ext xmlns:c16="http://schemas.microsoft.com/office/drawing/2014/chart" uri="{C3380CC4-5D6E-409C-BE32-E72D297353CC}">
              <c16:uniqueId val="{00000003-DC86-4232-B718-467D838C1DC6}"/>
            </c:ext>
          </c:extLst>
        </c:ser>
        <c:dLbls>
          <c:showLegendKey val="0"/>
          <c:showVal val="0"/>
          <c:showCatName val="0"/>
          <c:showSerName val="0"/>
          <c:showPercent val="0"/>
          <c:showBubbleSize val="0"/>
        </c:dLbls>
        <c:smooth val="0"/>
        <c:axId val="444054400"/>
        <c:axId val="444052760"/>
      </c:lineChart>
      <c:catAx>
        <c:axId val="44405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44052760"/>
        <c:crosses val="autoZero"/>
        <c:auto val="1"/>
        <c:lblAlgn val="ctr"/>
        <c:lblOffset val="100"/>
        <c:noMultiLvlLbl val="0"/>
      </c:catAx>
      <c:valAx>
        <c:axId val="44405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4405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Sheet1!$L$23</c:f>
              <c:strCache>
                <c:ptCount val="1"/>
                <c:pt idx="0">
                  <c:v>ΙΔΙΩΤΙΚΑ ΕΡΓΑ</c:v>
                </c:pt>
              </c:strCache>
            </c:strRef>
          </c:tx>
          <c:spPr>
            <a:solidFill>
              <a:schemeClr val="accent1"/>
            </a:solidFill>
            <a:ln>
              <a:noFill/>
            </a:ln>
            <a:effectLst/>
          </c:spPr>
          <c:invertIfNegative val="0"/>
          <c:cat>
            <c:numRef>
              <c:f>Sheet1!$J$24:$J$26</c:f>
              <c:numCache>
                <c:formatCode>General</c:formatCode>
                <c:ptCount val="3"/>
                <c:pt idx="0">
                  <c:v>2018</c:v>
                </c:pt>
                <c:pt idx="1">
                  <c:v>2019</c:v>
                </c:pt>
                <c:pt idx="2">
                  <c:v>2020</c:v>
                </c:pt>
              </c:numCache>
            </c:numRef>
          </c:cat>
          <c:val>
            <c:numRef>
              <c:f>Sheet1!$L$24:$L$26</c:f>
              <c:numCache>
                <c:formatCode>General</c:formatCode>
                <c:ptCount val="3"/>
                <c:pt idx="0">
                  <c:v>4</c:v>
                </c:pt>
                <c:pt idx="1">
                  <c:v>51</c:v>
                </c:pt>
                <c:pt idx="2">
                  <c:v>97</c:v>
                </c:pt>
              </c:numCache>
            </c:numRef>
          </c:val>
          <c:extLst>
            <c:ext xmlns:c16="http://schemas.microsoft.com/office/drawing/2014/chart" uri="{C3380CC4-5D6E-409C-BE32-E72D297353CC}">
              <c16:uniqueId val="{00000000-B1D0-4708-BA9C-80985658AF3B}"/>
            </c:ext>
          </c:extLst>
        </c:ser>
        <c:ser>
          <c:idx val="1"/>
          <c:order val="1"/>
          <c:tx>
            <c:strRef>
              <c:f>Sheet1!$M$23</c:f>
              <c:strCache>
                <c:ptCount val="1"/>
                <c:pt idx="0">
                  <c:v>ΔΗΜΟΣΙΑ ΕΡΓΑ</c:v>
                </c:pt>
              </c:strCache>
            </c:strRef>
          </c:tx>
          <c:spPr>
            <a:solidFill>
              <a:schemeClr val="accent2"/>
            </a:solidFill>
            <a:ln>
              <a:noFill/>
            </a:ln>
            <a:effectLst/>
          </c:spPr>
          <c:invertIfNegative val="0"/>
          <c:cat>
            <c:numRef>
              <c:f>Sheet1!$J$24:$J$26</c:f>
              <c:numCache>
                <c:formatCode>General</c:formatCode>
                <c:ptCount val="3"/>
                <c:pt idx="0">
                  <c:v>2018</c:v>
                </c:pt>
                <c:pt idx="1">
                  <c:v>2019</c:v>
                </c:pt>
                <c:pt idx="2">
                  <c:v>2020</c:v>
                </c:pt>
              </c:numCache>
            </c:numRef>
          </c:cat>
          <c:val>
            <c:numRef>
              <c:f>Sheet1!$M$24:$M$26</c:f>
              <c:numCache>
                <c:formatCode>General</c:formatCode>
                <c:ptCount val="3"/>
                <c:pt idx="0">
                  <c:v>19</c:v>
                </c:pt>
                <c:pt idx="1">
                  <c:v>24</c:v>
                </c:pt>
                <c:pt idx="2">
                  <c:v>16</c:v>
                </c:pt>
              </c:numCache>
            </c:numRef>
          </c:val>
          <c:extLst>
            <c:ext xmlns:c16="http://schemas.microsoft.com/office/drawing/2014/chart" uri="{C3380CC4-5D6E-409C-BE32-E72D297353CC}">
              <c16:uniqueId val="{00000001-B1D0-4708-BA9C-80985658AF3B}"/>
            </c:ext>
          </c:extLst>
        </c:ser>
        <c:dLbls>
          <c:showLegendKey val="0"/>
          <c:showVal val="0"/>
          <c:showCatName val="0"/>
          <c:showSerName val="0"/>
          <c:showPercent val="0"/>
          <c:showBubbleSize val="0"/>
        </c:dLbls>
        <c:gapWidth val="219"/>
        <c:overlap val="-27"/>
        <c:axId val="444048496"/>
        <c:axId val="444047840"/>
      </c:barChart>
      <c:catAx>
        <c:axId val="44404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44047840"/>
        <c:crosses val="autoZero"/>
        <c:auto val="1"/>
        <c:lblAlgn val="ctr"/>
        <c:lblOffset val="100"/>
        <c:noMultiLvlLbl val="0"/>
      </c:catAx>
      <c:valAx>
        <c:axId val="444047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4404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Φύλλο1!$N$42</c:f>
              <c:strCache>
                <c:ptCount val="1"/>
                <c:pt idx="0">
                  <c:v>Νέες οικοδομές</c:v>
                </c:pt>
              </c:strCache>
            </c:strRef>
          </c:tx>
          <c:spPr>
            <a:ln w="22225" cap="rnd" cmpd="sng" algn="ctr">
              <a:solidFill>
                <a:schemeClr val="accent1"/>
              </a:solidFill>
              <a:round/>
            </a:ln>
            <a:effectLst/>
          </c:spPr>
          <c:marker>
            <c:symbol val="none"/>
          </c:marker>
          <c:cat>
            <c:numRef>
              <c:f>Φύλλο1!$M$43:$M$57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Φύλλο1!$N$43:$N$57</c:f>
              <c:numCache>
                <c:formatCode>#,##0.00</c:formatCode>
                <c:ptCount val="15"/>
                <c:pt idx="0">
                  <c:v>44851.32</c:v>
                </c:pt>
                <c:pt idx="1">
                  <c:v>42889.32</c:v>
                </c:pt>
                <c:pt idx="2">
                  <c:v>38965.32</c:v>
                </c:pt>
                <c:pt idx="3">
                  <c:v>43556.4</c:v>
                </c:pt>
                <c:pt idx="4">
                  <c:v>56898</c:v>
                </c:pt>
                <c:pt idx="5">
                  <c:v>38729.879999999997</c:v>
                </c:pt>
                <c:pt idx="6">
                  <c:v>35904.6</c:v>
                </c:pt>
                <c:pt idx="7">
                  <c:v>25545.239999999998</c:v>
                </c:pt>
                <c:pt idx="8">
                  <c:v>20757.96</c:v>
                </c:pt>
                <c:pt idx="9">
                  <c:v>17775.719999999998</c:v>
                </c:pt>
                <c:pt idx="10">
                  <c:v>11026.439999999999</c:v>
                </c:pt>
                <c:pt idx="11">
                  <c:v>9867</c:v>
                </c:pt>
                <c:pt idx="12">
                  <c:v>10734</c:v>
                </c:pt>
                <c:pt idx="13">
                  <c:v>32333</c:v>
                </c:pt>
                <c:pt idx="14">
                  <c:v>37656</c:v>
                </c:pt>
              </c:numCache>
            </c:numRef>
          </c:val>
          <c:smooth val="0"/>
          <c:extLst>
            <c:ext xmlns:c16="http://schemas.microsoft.com/office/drawing/2014/chart" uri="{C3380CC4-5D6E-409C-BE32-E72D297353CC}">
              <c16:uniqueId val="{00000000-577D-488C-8876-BA6A1D066D63}"/>
            </c:ext>
          </c:extLst>
        </c:ser>
        <c:ser>
          <c:idx val="1"/>
          <c:order val="1"/>
          <c:tx>
            <c:strRef>
              <c:f>Φύλλο1!$O$42</c:f>
              <c:strCache>
                <c:ptCount val="1"/>
                <c:pt idx="0">
                  <c:v>προσθήκες, Επισκευές, Αναπαλαιώσεις</c:v>
                </c:pt>
              </c:strCache>
            </c:strRef>
          </c:tx>
          <c:spPr>
            <a:ln w="22225" cap="rnd" cmpd="sng" algn="ctr">
              <a:solidFill>
                <a:schemeClr val="accent2"/>
              </a:solidFill>
              <a:round/>
            </a:ln>
            <a:effectLst/>
          </c:spPr>
          <c:marker>
            <c:symbol val="none"/>
          </c:marker>
          <c:cat>
            <c:numRef>
              <c:f>Φύλλο1!$M$43:$M$57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Φύλλο1!$O$43:$O$57</c:f>
              <c:numCache>
                <c:formatCode>#,##0.00</c:formatCode>
                <c:ptCount val="15"/>
                <c:pt idx="0">
                  <c:v>16785.972000000002</c:v>
                </c:pt>
                <c:pt idx="1">
                  <c:v>14780.868</c:v>
                </c:pt>
                <c:pt idx="2">
                  <c:v>16850.325000000001</c:v>
                </c:pt>
                <c:pt idx="3">
                  <c:v>15512.460000000001</c:v>
                </c:pt>
                <c:pt idx="4">
                  <c:v>18269.477999999999</c:v>
                </c:pt>
                <c:pt idx="5">
                  <c:v>17483.694</c:v>
                </c:pt>
                <c:pt idx="6">
                  <c:v>14577.647999999999</c:v>
                </c:pt>
                <c:pt idx="7">
                  <c:v>12277.875</c:v>
                </c:pt>
                <c:pt idx="8">
                  <c:v>10520.022000000001</c:v>
                </c:pt>
                <c:pt idx="9">
                  <c:v>10696.146000000001</c:v>
                </c:pt>
                <c:pt idx="10">
                  <c:v>7749.4560000000001</c:v>
                </c:pt>
                <c:pt idx="11">
                  <c:v>8675</c:v>
                </c:pt>
                <c:pt idx="12">
                  <c:v>9768</c:v>
                </c:pt>
                <c:pt idx="13">
                  <c:v>14789</c:v>
                </c:pt>
                <c:pt idx="14">
                  <c:v>17890</c:v>
                </c:pt>
              </c:numCache>
            </c:numRef>
          </c:val>
          <c:smooth val="0"/>
          <c:extLst>
            <c:ext xmlns:c16="http://schemas.microsoft.com/office/drawing/2014/chart" uri="{C3380CC4-5D6E-409C-BE32-E72D297353CC}">
              <c16:uniqueId val="{00000001-577D-488C-8876-BA6A1D066D63}"/>
            </c:ext>
          </c:extLst>
        </c:ser>
        <c:ser>
          <c:idx val="2"/>
          <c:order val="2"/>
          <c:tx>
            <c:strRef>
              <c:f>Φύλλο1!$P$42</c:f>
              <c:strCache>
                <c:ptCount val="1"/>
                <c:pt idx="0">
                  <c:v>Κατεδαφίσεις</c:v>
                </c:pt>
              </c:strCache>
            </c:strRef>
          </c:tx>
          <c:spPr>
            <a:ln w="22225" cap="rnd" cmpd="sng" algn="ctr">
              <a:solidFill>
                <a:schemeClr val="accent3"/>
              </a:solidFill>
              <a:round/>
            </a:ln>
            <a:effectLst/>
          </c:spPr>
          <c:marker>
            <c:symbol val="none"/>
          </c:marker>
          <c:cat>
            <c:numRef>
              <c:f>Φύλλο1!$M$43:$M$57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Φύλλο1!$P$43:$P$57</c:f>
              <c:numCache>
                <c:formatCode>#,##0.00</c:formatCode>
                <c:ptCount val="15"/>
                <c:pt idx="0">
                  <c:v>52216.25</c:v>
                </c:pt>
                <c:pt idx="1">
                  <c:v>47203.49</c:v>
                </c:pt>
                <c:pt idx="2">
                  <c:v>54304.9</c:v>
                </c:pt>
                <c:pt idx="3">
                  <c:v>56393.55</c:v>
                </c:pt>
                <c:pt idx="4">
                  <c:v>81457.350000000006</c:v>
                </c:pt>
                <c:pt idx="5">
                  <c:v>55975.82</c:v>
                </c:pt>
                <c:pt idx="6">
                  <c:v>45114.84</c:v>
                </c:pt>
                <c:pt idx="7">
                  <c:v>37595.699999999997</c:v>
                </c:pt>
                <c:pt idx="8">
                  <c:v>38431.160000000003</c:v>
                </c:pt>
                <c:pt idx="9">
                  <c:v>30494.29</c:v>
                </c:pt>
                <c:pt idx="10">
                  <c:v>23392.880000000001</c:v>
                </c:pt>
                <c:pt idx="11">
                  <c:v>20845</c:v>
                </c:pt>
                <c:pt idx="12">
                  <c:v>21908</c:v>
                </c:pt>
                <c:pt idx="13">
                  <c:v>43725</c:v>
                </c:pt>
                <c:pt idx="14">
                  <c:v>51345</c:v>
                </c:pt>
              </c:numCache>
            </c:numRef>
          </c:val>
          <c:smooth val="0"/>
          <c:extLst>
            <c:ext xmlns:c16="http://schemas.microsoft.com/office/drawing/2014/chart" uri="{C3380CC4-5D6E-409C-BE32-E72D297353CC}">
              <c16:uniqueId val="{00000002-577D-488C-8876-BA6A1D066D6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08725624"/>
        <c:axId val="708728248"/>
      </c:lineChart>
      <c:catAx>
        <c:axId val="70872562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l-GR"/>
          </a:p>
        </c:txPr>
        <c:crossAx val="708728248"/>
        <c:crosses val="autoZero"/>
        <c:auto val="1"/>
        <c:lblAlgn val="ctr"/>
        <c:lblOffset val="100"/>
        <c:noMultiLvlLbl val="0"/>
      </c:catAx>
      <c:valAx>
        <c:axId val="70872824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l-GR"/>
          </a:p>
        </c:txPr>
        <c:crossAx val="7087256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1.2102636879692374E-2"/>
          <c:y val="0.89542295494313207"/>
          <c:w val="0.96222868217054258"/>
          <c:h val="8.37437117235345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legend>
    <c:plotVisOnly val="1"/>
    <c:dispBlanksAs val="gap"/>
    <c:showDLblsOverMax val="0"/>
  </c:chart>
  <c:spPr>
    <a:solidFill>
      <a:schemeClr val="lt1"/>
    </a:solidFill>
    <a:ln>
      <a:noFill/>
    </a:ln>
    <a:effectLst/>
  </c:spPr>
  <c:txPr>
    <a:bodyPr/>
    <a:lstStyle/>
    <a:p>
      <a:pPr>
        <a:defRPr>
          <a:latin typeface="+mn-lt"/>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8">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defRPr sz="900" b="0" kern="1200" cap="all" spc="120" normalizeH="0" baseline="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pattFill prst="ltUpDiag">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styleClr val="auto"/>
    </cs:effectRef>
    <cs:fontRef idx="minor">
      <a:schemeClr val="tx1"/>
    </cs:fontRef>
    <cs:spPr>
      <a:pattFill prst="ltUpDiag">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tx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solidFill>
        <a:schemeClr val="lt1"/>
      </a:solidFill>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solidFill>
        <a:schemeClr val="lt1"/>
      </a:solidFill>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BC059-5CF4-48C7-8184-6EBD6DA6C82D}" type="doc">
      <dgm:prSet loTypeId="urn:microsoft.com/office/officeart/2005/8/layout/radial3" loCatId="cycle" qsTypeId="urn:microsoft.com/office/officeart/2005/8/quickstyle/3d3" qsCatId="3D" csTypeId="urn:microsoft.com/office/officeart/2005/8/colors/accent1_5" csCatId="accent1" phldr="1"/>
      <dgm:spPr/>
      <dgm:t>
        <a:bodyPr/>
        <a:lstStyle/>
        <a:p>
          <a:endParaRPr lang="en-US"/>
        </a:p>
      </dgm:t>
    </dgm:pt>
    <dgm:pt modelId="{9C0E9676-0B46-40FD-A67C-FD9B87ADD48B}">
      <dgm:prSet phldrT="[Κείμενο]"/>
      <dgm:spPr/>
      <dgm:t>
        <a:bodyPr/>
        <a:lstStyle/>
        <a:p>
          <a:r>
            <a:rPr lang="el-GR" dirty="0"/>
            <a:t>ΣΥΛΛΟΓΙΚΟ ΣΥΣΤΗΜΑ ΕΝΑΛΛΑΚΤΙΚΗΣ ΔΙΑΧΕΙΡΙΣΗΣ ΑΕΚΚ</a:t>
          </a:r>
          <a:endParaRPr lang="en-US" dirty="0"/>
        </a:p>
      </dgm:t>
    </dgm:pt>
    <dgm:pt modelId="{271949B9-DA32-4004-87A3-DEFEE5697EAD}" type="parTrans" cxnId="{0C679014-C288-4C8B-98A0-51B554A57B22}">
      <dgm:prSet/>
      <dgm:spPr/>
      <dgm:t>
        <a:bodyPr/>
        <a:lstStyle/>
        <a:p>
          <a:endParaRPr lang="en-US"/>
        </a:p>
      </dgm:t>
    </dgm:pt>
    <dgm:pt modelId="{43711A98-82F1-425A-9636-98D594108093}" type="sibTrans" cxnId="{0C679014-C288-4C8B-98A0-51B554A57B22}">
      <dgm:prSet/>
      <dgm:spPr/>
      <dgm:t>
        <a:bodyPr/>
        <a:lstStyle/>
        <a:p>
          <a:endParaRPr lang="en-US"/>
        </a:p>
      </dgm:t>
    </dgm:pt>
    <dgm:pt modelId="{BF566E34-5F34-46D6-B0C1-BAEF18BDB36B}">
      <dgm:prSet phldrT="[Κείμενο]"/>
      <dgm:spPr/>
      <dgm:t>
        <a:bodyPr/>
        <a:lstStyle/>
        <a:p>
          <a:r>
            <a:rPr lang="el-GR" dirty="0"/>
            <a:t>ΜΟΝΑΔΑ ΑΝΑΚΥΚΛΩΣΗΣ 1</a:t>
          </a:r>
          <a:endParaRPr lang="en-US" dirty="0"/>
        </a:p>
      </dgm:t>
    </dgm:pt>
    <dgm:pt modelId="{1A7CA556-CEF5-4A83-AAB1-C6D6EF351094}" type="parTrans" cxnId="{0D929B55-BDC3-4113-BFA4-5CB39735F1A9}">
      <dgm:prSet/>
      <dgm:spPr/>
      <dgm:t>
        <a:bodyPr/>
        <a:lstStyle/>
        <a:p>
          <a:endParaRPr lang="en-US"/>
        </a:p>
      </dgm:t>
    </dgm:pt>
    <dgm:pt modelId="{31599523-8559-4546-B7C5-1F98EA1F974D}" type="sibTrans" cxnId="{0D929B55-BDC3-4113-BFA4-5CB39735F1A9}">
      <dgm:prSet/>
      <dgm:spPr/>
      <dgm:t>
        <a:bodyPr/>
        <a:lstStyle/>
        <a:p>
          <a:endParaRPr lang="en-US"/>
        </a:p>
      </dgm:t>
    </dgm:pt>
    <dgm:pt modelId="{8BA8789E-2995-4F5D-87C7-AC0DA8EE229D}">
      <dgm:prSet phldrT="[Κείμενο]"/>
      <dgm:spPr/>
      <dgm:t>
        <a:bodyPr/>
        <a:lstStyle/>
        <a:p>
          <a:r>
            <a:rPr lang="el-GR" dirty="0"/>
            <a:t>ΜΟΝΑΔΑ ΑΝΑΚΥΚΛΩΣΗΣ 4</a:t>
          </a:r>
          <a:endParaRPr lang="en-US" dirty="0"/>
        </a:p>
      </dgm:t>
    </dgm:pt>
    <dgm:pt modelId="{6AAD015F-5660-438B-AF9D-1302037B4708}" type="parTrans" cxnId="{0C8F9FB8-4222-410E-AAC6-AE12568052D1}">
      <dgm:prSet/>
      <dgm:spPr/>
      <dgm:t>
        <a:bodyPr/>
        <a:lstStyle/>
        <a:p>
          <a:endParaRPr lang="en-US"/>
        </a:p>
      </dgm:t>
    </dgm:pt>
    <dgm:pt modelId="{922DDF40-46B7-4A43-999B-51F22F8B6879}" type="sibTrans" cxnId="{0C8F9FB8-4222-410E-AAC6-AE12568052D1}">
      <dgm:prSet/>
      <dgm:spPr/>
      <dgm:t>
        <a:bodyPr/>
        <a:lstStyle/>
        <a:p>
          <a:endParaRPr lang="en-US"/>
        </a:p>
      </dgm:t>
    </dgm:pt>
    <dgm:pt modelId="{A15DBD66-AD38-48C0-8E78-A9FB9CC56176}">
      <dgm:prSet phldrT="[Κείμενο]"/>
      <dgm:spPr/>
      <dgm:t>
        <a:bodyPr/>
        <a:lstStyle/>
        <a:p>
          <a:r>
            <a:rPr lang="el-GR" dirty="0"/>
            <a:t>ΜΟΝΑΔΑ ΑΝΑΚΥΚΛΩΣΗΣ 3</a:t>
          </a:r>
          <a:endParaRPr lang="en-US" dirty="0"/>
        </a:p>
      </dgm:t>
    </dgm:pt>
    <dgm:pt modelId="{6465C210-1FD4-4543-AD64-CFBE79B90612}" type="parTrans" cxnId="{9DB09AA5-A2A1-481F-AB8E-EEB430D4BEB2}">
      <dgm:prSet/>
      <dgm:spPr/>
      <dgm:t>
        <a:bodyPr/>
        <a:lstStyle/>
        <a:p>
          <a:endParaRPr lang="en-US"/>
        </a:p>
      </dgm:t>
    </dgm:pt>
    <dgm:pt modelId="{D2837F5B-37E3-4E6E-9146-F1647592E65A}" type="sibTrans" cxnId="{9DB09AA5-A2A1-481F-AB8E-EEB430D4BEB2}">
      <dgm:prSet/>
      <dgm:spPr/>
      <dgm:t>
        <a:bodyPr/>
        <a:lstStyle/>
        <a:p>
          <a:endParaRPr lang="en-US"/>
        </a:p>
      </dgm:t>
    </dgm:pt>
    <dgm:pt modelId="{0F0B131E-4BD5-4566-BA03-FD4252EFBC63}">
      <dgm:prSet phldrT="[Κείμενο]"/>
      <dgm:spPr/>
      <dgm:t>
        <a:bodyPr/>
        <a:lstStyle/>
        <a:p>
          <a:r>
            <a:rPr lang="el-GR" dirty="0"/>
            <a:t>ΜΟΝΑΔΑ ΑΝΑΚΥΚΛΩΣΗΣ 2</a:t>
          </a:r>
          <a:endParaRPr lang="en-US" dirty="0"/>
        </a:p>
      </dgm:t>
    </dgm:pt>
    <dgm:pt modelId="{18270DEC-8D74-4512-984A-F55852D19788}" type="parTrans" cxnId="{AAB28482-6288-43CD-B951-CB038C5B413A}">
      <dgm:prSet/>
      <dgm:spPr/>
      <dgm:t>
        <a:bodyPr/>
        <a:lstStyle/>
        <a:p>
          <a:endParaRPr lang="en-US"/>
        </a:p>
      </dgm:t>
    </dgm:pt>
    <dgm:pt modelId="{D3ACE41F-39FB-45C3-9AA1-73FB9CA461C8}" type="sibTrans" cxnId="{AAB28482-6288-43CD-B951-CB038C5B413A}">
      <dgm:prSet/>
      <dgm:spPr/>
      <dgm:t>
        <a:bodyPr/>
        <a:lstStyle/>
        <a:p>
          <a:endParaRPr lang="en-US"/>
        </a:p>
      </dgm:t>
    </dgm:pt>
    <dgm:pt modelId="{3BF21871-AB08-4C13-9431-C83AE419B28E}" type="pres">
      <dgm:prSet presAssocID="{E8CBC059-5CF4-48C7-8184-6EBD6DA6C82D}" presName="composite" presStyleCnt="0">
        <dgm:presLayoutVars>
          <dgm:chMax val="1"/>
          <dgm:dir/>
          <dgm:resizeHandles val="exact"/>
        </dgm:presLayoutVars>
      </dgm:prSet>
      <dgm:spPr/>
    </dgm:pt>
    <dgm:pt modelId="{A4F74FD2-3FD0-4038-BAA2-727F3F019460}" type="pres">
      <dgm:prSet presAssocID="{E8CBC059-5CF4-48C7-8184-6EBD6DA6C82D}" presName="radial" presStyleCnt="0">
        <dgm:presLayoutVars>
          <dgm:animLvl val="ctr"/>
        </dgm:presLayoutVars>
      </dgm:prSet>
      <dgm:spPr/>
    </dgm:pt>
    <dgm:pt modelId="{8A479FAB-1646-4409-AED3-E637A8109D50}" type="pres">
      <dgm:prSet presAssocID="{9C0E9676-0B46-40FD-A67C-FD9B87ADD48B}" presName="centerShape" presStyleLbl="vennNode1" presStyleIdx="0" presStyleCnt="5"/>
      <dgm:spPr/>
    </dgm:pt>
    <dgm:pt modelId="{4860CFAC-39F2-472A-B121-5D29B5DE213A}" type="pres">
      <dgm:prSet presAssocID="{BF566E34-5F34-46D6-B0C1-BAEF18BDB36B}" presName="node" presStyleLbl="vennNode1" presStyleIdx="1" presStyleCnt="5">
        <dgm:presLayoutVars>
          <dgm:bulletEnabled val="1"/>
        </dgm:presLayoutVars>
      </dgm:prSet>
      <dgm:spPr/>
    </dgm:pt>
    <dgm:pt modelId="{E3B2CB66-BA75-4C33-83B5-751D7D4F9692}" type="pres">
      <dgm:prSet presAssocID="{8BA8789E-2995-4F5D-87C7-AC0DA8EE229D}" presName="node" presStyleLbl="vennNode1" presStyleIdx="2" presStyleCnt="5" custRadScaleRad="99737" custRadScaleInc="-596">
        <dgm:presLayoutVars>
          <dgm:bulletEnabled val="1"/>
        </dgm:presLayoutVars>
      </dgm:prSet>
      <dgm:spPr/>
    </dgm:pt>
    <dgm:pt modelId="{CEAAF305-5F6A-492A-A5D4-E8A12324CF32}" type="pres">
      <dgm:prSet presAssocID="{A15DBD66-AD38-48C0-8E78-A9FB9CC56176}" presName="node" presStyleLbl="vennNode1" presStyleIdx="3" presStyleCnt="5">
        <dgm:presLayoutVars>
          <dgm:bulletEnabled val="1"/>
        </dgm:presLayoutVars>
      </dgm:prSet>
      <dgm:spPr/>
    </dgm:pt>
    <dgm:pt modelId="{D8EE76D5-D776-4543-B871-45D467CCFB10}" type="pres">
      <dgm:prSet presAssocID="{0F0B131E-4BD5-4566-BA03-FD4252EFBC63}" presName="node" presStyleLbl="vennNode1" presStyleIdx="4" presStyleCnt="5">
        <dgm:presLayoutVars>
          <dgm:bulletEnabled val="1"/>
        </dgm:presLayoutVars>
      </dgm:prSet>
      <dgm:spPr/>
    </dgm:pt>
  </dgm:ptLst>
  <dgm:cxnLst>
    <dgm:cxn modelId="{E3DD6E08-D3FF-4AFD-B189-C764ADF8A733}" type="presOf" srcId="{E8CBC059-5CF4-48C7-8184-6EBD6DA6C82D}" destId="{3BF21871-AB08-4C13-9431-C83AE419B28E}" srcOrd="0" destOrd="0" presId="urn:microsoft.com/office/officeart/2005/8/layout/radial3"/>
    <dgm:cxn modelId="{0C679014-C288-4C8B-98A0-51B554A57B22}" srcId="{E8CBC059-5CF4-48C7-8184-6EBD6DA6C82D}" destId="{9C0E9676-0B46-40FD-A67C-FD9B87ADD48B}" srcOrd="0" destOrd="0" parTransId="{271949B9-DA32-4004-87A3-DEFEE5697EAD}" sibTransId="{43711A98-82F1-425A-9636-98D594108093}"/>
    <dgm:cxn modelId="{15D92E48-E4A1-4F8A-901D-1F54C344769B}" type="presOf" srcId="{0F0B131E-4BD5-4566-BA03-FD4252EFBC63}" destId="{D8EE76D5-D776-4543-B871-45D467CCFB10}" srcOrd="0" destOrd="0" presId="urn:microsoft.com/office/officeart/2005/8/layout/radial3"/>
    <dgm:cxn modelId="{0D929B55-BDC3-4113-BFA4-5CB39735F1A9}" srcId="{9C0E9676-0B46-40FD-A67C-FD9B87ADD48B}" destId="{BF566E34-5F34-46D6-B0C1-BAEF18BDB36B}" srcOrd="0" destOrd="0" parTransId="{1A7CA556-CEF5-4A83-AAB1-C6D6EF351094}" sibTransId="{31599523-8559-4546-B7C5-1F98EA1F974D}"/>
    <dgm:cxn modelId="{AAB28482-6288-43CD-B951-CB038C5B413A}" srcId="{9C0E9676-0B46-40FD-A67C-FD9B87ADD48B}" destId="{0F0B131E-4BD5-4566-BA03-FD4252EFBC63}" srcOrd="3" destOrd="0" parTransId="{18270DEC-8D74-4512-984A-F55852D19788}" sibTransId="{D3ACE41F-39FB-45C3-9AA1-73FB9CA461C8}"/>
    <dgm:cxn modelId="{8D4D5C9A-A8CC-4884-812C-AA3E8950113F}" type="presOf" srcId="{BF566E34-5F34-46D6-B0C1-BAEF18BDB36B}" destId="{4860CFAC-39F2-472A-B121-5D29B5DE213A}" srcOrd="0" destOrd="0" presId="urn:microsoft.com/office/officeart/2005/8/layout/radial3"/>
    <dgm:cxn modelId="{C08680A5-EF0E-40CE-A090-7BA9180E8899}" type="presOf" srcId="{9C0E9676-0B46-40FD-A67C-FD9B87ADD48B}" destId="{8A479FAB-1646-4409-AED3-E637A8109D50}" srcOrd="0" destOrd="0" presId="urn:microsoft.com/office/officeart/2005/8/layout/radial3"/>
    <dgm:cxn modelId="{9DB09AA5-A2A1-481F-AB8E-EEB430D4BEB2}" srcId="{9C0E9676-0B46-40FD-A67C-FD9B87ADD48B}" destId="{A15DBD66-AD38-48C0-8E78-A9FB9CC56176}" srcOrd="2" destOrd="0" parTransId="{6465C210-1FD4-4543-AD64-CFBE79B90612}" sibTransId="{D2837F5B-37E3-4E6E-9146-F1647592E65A}"/>
    <dgm:cxn modelId="{0C8F9FB8-4222-410E-AAC6-AE12568052D1}" srcId="{9C0E9676-0B46-40FD-A67C-FD9B87ADD48B}" destId="{8BA8789E-2995-4F5D-87C7-AC0DA8EE229D}" srcOrd="1" destOrd="0" parTransId="{6AAD015F-5660-438B-AF9D-1302037B4708}" sibTransId="{922DDF40-46B7-4A43-999B-51F22F8B6879}"/>
    <dgm:cxn modelId="{663B89D7-A477-4D28-A641-CD84212063EC}" type="presOf" srcId="{A15DBD66-AD38-48C0-8E78-A9FB9CC56176}" destId="{CEAAF305-5F6A-492A-A5D4-E8A12324CF32}" srcOrd="0" destOrd="0" presId="urn:microsoft.com/office/officeart/2005/8/layout/radial3"/>
    <dgm:cxn modelId="{B89E25F4-3061-429E-94AF-88546E1C7E09}" type="presOf" srcId="{8BA8789E-2995-4F5D-87C7-AC0DA8EE229D}" destId="{E3B2CB66-BA75-4C33-83B5-751D7D4F9692}" srcOrd="0" destOrd="0" presId="urn:microsoft.com/office/officeart/2005/8/layout/radial3"/>
    <dgm:cxn modelId="{33E2E2FE-4864-4C4E-9A40-34685F8AD822}" type="presParOf" srcId="{3BF21871-AB08-4C13-9431-C83AE419B28E}" destId="{A4F74FD2-3FD0-4038-BAA2-727F3F019460}" srcOrd="0" destOrd="0" presId="urn:microsoft.com/office/officeart/2005/8/layout/radial3"/>
    <dgm:cxn modelId="{D05BBA7A-BAC2-463C-9E47-B203EA462803}" type="presParOf" srcId="{A4F74FD2-3FD0-4038-BAA2-727F3F019460}" destId="{8A479FAB-1646-4409-AED3-E637A8109D50}" srcOrd="0" destOrd="0" presId="urn:microsoft.com/office/officeart/2005/8/layout/radial3"/>
    <dgm:cxn modelId="{28430A85-72EC-4004-83F6-5BBD14DA2666}" type="presParOf" srcId="{A4F74FD2-3FD0-4038-BAA2-727F3F019460}" destId="{4860CFAC-39F2-472A-B121-5D29B5DE213A}" srcOrd="1" destOrd="0" presId="urn:microsoft.com/office/officeart/2005/8/layout/radial3"/>
    <dgm:cxn modelId="{13A63116-E714-4DD4-AB57-52ED8D259078}" type="presParOf" srcId="{A4F74FD2-3FD0-4038-BAA2-727F3F019460}" destId="{E3B2CB66-BA75-4C33-83B5-751D7D4F9692}" srcOrd="2" destOrd="0" presId="urn:microsoft.com/office/officeart/2005/8/layout/radial3"/>
    <dgm:cxn modelId="{39783A9E-FB1F-45F5-BAC2-7E70123E9182}" type="presParOf" srcId="{A4F74FD2-3FD0-4038-BAA2-727F3F019460}" destId="{CEAAF305-5F6A-492A-A5D4-E8A12324CF32}" srcOrd="3" destOrd="0" presId="urn:microsoft.com/office/officeart/2005/8/layout/radial3"/>
    <dgm:cxn modelId="{01BA7E5A-A856-4C01-893E-83D496004F60}" type="presParOf" srcId="{A4F74FD2-3FD0-4038-BAA2-727F3F019460}" destId="{D8EE76D5-D776-4543-B871-45D467CCFB1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79FAB-1646-4409-AED3-E637A8109D50}">
      <dsp:nvSpPr>
        <dsp:cNvPr id="0" name=""/>
        <dsp:cNvSpPr/>
      </dsp:nvSpPr>
      <dsp:spPr>
        <a:xfrm>
          <a:off x="1960562" y="995362"/>
          <a:ext cx="2479674" cy="2479674"/>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l-GR" sz="2100" kern="1200" dirty="0"/>
            <a:t>ΣΥΛΛΟΓΙΚΟ ΣΥΣΤΗΜΑ ΕΝΑΛΛΑΚΤΙΚΗΣ ΔΙΑΧΕΙΡΙΣΗΣ ΑΕΚΚ</a:t>
          </a:r>
          <a:endParaRPr lang="en-US" sz="2100" kern="1200" dirty="0"/>
        </a:p>
      </dsp:txBody>
      <dsp:txXfrm>
        <a:off x="2323702" y="1358502"/>
        <a:ext cx="1753394" cy="1753394"/>
      </dsp:txXfrm>
    </dsp:sp>
    <dsp:sp modelId="{4860CFAC-39F2-472A-B121-5D29B5DE213A}">
      <dsp:nvSpPr>
        <dsp:cNvPr id="0" name=""/>
        <dsp:cNvSpPr/>
      </dsp:nvSpPr>
      <dsp:spPr>
        <a:xfrm>
          <a:off x="2580481" y="442"/>
          <a:ext cx="1239837" cy="1239837"/>
        </a:xfrm>
        <a:prstGeom prst="ellipse">
          <a:avLst/>
        </a:prstGeom>
        <a:solidFill>
          <a:schemeClr val="accent1">
            <a:shade val="80000"/>
            <a:alpha val="50000"/>
            <a:hueOff val="4"/>
            <a:satOff val="761"/>
            <a:lumOff val="1271"/>
            <a:alphaOff val="7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ΜΟΝΑΔΑ ΑΝΑΚΥΚΛΩΣΗΣ 1</a:t>
          </a:r>
          <a:endParaRPr lang="en-US" sz="1000" kern="1200" dirty="0"/>
        </a:p>
      </dsp:txBody>
      <dsp:txXfrm>
        <a:off x="2762051" y="182012"/>
        <a:ext cx="876697" cy="876697"/>
      </dsp:txXfrm>
    </dsp:sp>
    <dsp:sp modelId="{E3B2CB66-BA75-4C33-83B5-751D7D4F9692}">
      <dsp:nvSpPr>
        <dsp:cNvPr id="0" name=""/>
        <dsp:cNvSpPr/>
      </dsp:nvSpPr>
      <dsp:spPr>
        <a:xfrm>
          <a:off x="4191002" y="1600203"/>
          <a:ext cx="1239837" cy="1239837"/>
        </a:xfrm>
        <a:prstGeom prst="ellipse">
          <a:avLst/>
        </a:prstGeom>
        <a:solidFill>
          <a:schemeClr val="accent1">
            <a:shade val="80000"/>
            <a:alpha val="50000"/>
            <a:hueOff val="7"/>
            <a:satOff val="1521"/>
            <a:lumOff val="2542"/>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ΜΟΝΑΔΑ ΑΝΑΚΥΚΛΩΣΗΣ 4</a:t>
          </a:r>
          <a:endParaRPr lang="en-US" sz="1000" kern="1200" dirty="0"/>
        </a:p>
      </dsp:txBody>
      <dsp:txXfrm>
        <a:off x="4372572" y="1781773"/>
        <a:ext cx="876697" cy="876697"/>
      </dsp:txXfrm>
    </dsp:sp>
    <dsp:sp modelId="{CEAAF305-5F6A-492A-A5D4-E8A12324CF32}">
      <dsp:nvSpPr>
        <dsp:cNvPr id="0" name=""/>
        <dsp:cNvSpPr/>
      </dsp:nvSpPr>
      <dsp:spPr>
        <a:xfrm>
          <a:off x="2580481" y="3230119"/>
          <a:ext cx="1239837" cy="1239837"/>
        </a:xfrm>
        <a:prstGeom prst="ellipse">
          <a:avLst/>
        </a:prstGeom>
        <a:solidFill>
          <a:schemeClr val="accent1">
            <a:shade val="80000"/>
            <a:alpha val="50000"/>
            <a:hueOff val="11"/>
            <a:satOff val="2282"/>
            <a:lumOff val="3813"/>
            <a:alphaOff val="22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ΜΟΝΑΔΑ ΑΝΑΚΥΚΛΩΣΗΣ 3</a:t>
          </a:r>
          <a:endParaRPr lang="en-US" sz="1000" kern="1200" dirty="0"/>
        </a:p>
      </dsp:txBody>
      <dsp:txXfrm>
        <a:off x="2762051" y="3411689"/>
        <a:ext cx="876697" cy="876697"/>
      </dsp:txXfrm>
    </dsp:sp>
    <dsp:sp modelId="{D8EE76D5-D776-4543-B871-45D467CCFB10}">
      <dsp:nvSpPr>
        <dsp:cNvPr id="0" name=""/>
        <dsp:cNvSpPr/>
      </dsp:nvSpPr>
      <dsp:spPr>
        <a:xfrm>
          <a:off x="965642" y="1615281"/>
          <a:ext cx="1239837" cy="1239837"/>
        </a:xfrm>
        <a:prstGeom prst="ellipse">
          <a:avLst/>
        </a:prstGeom>
        <a:solidFill>
          <a:schemeClr val="accent1">
            <a:shade val="80000"/>
            <a:alpha val="50000"/>
            <a:hueOff val="15"/>
            <a:satOff val="3042"/>
            <a:lumOff val="508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ΜΟΝΑΔΑ ΑΝΑΚΥΚΛΩΣΗΣ 2</a:t>
          </a:r>
          <a:endParaRPr lang="en-US" sz="1000" kern="1200" dirty="0"/>
        </a:p>
      </dsp:txBody>
      <dsp:txXfrm>
        <a:off x="1147212" y="1796851"/>
        <a:ext cx="876697" cy="87669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44A65-70EF-44C9-84B6-FFA74E79FAF2}" type="datetimeFigureOut">
              <a:rPr lang="en-US" smtClean="0"/>
              <a:pPr/>
              <a:t>9/17/2020</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EE8F9-0644-43A5-82CE-58EAE84EA5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BEE8F9-0644-43A5-82CE-58EAE84EA5FC}" type="slidenum">
              <a:rPr lang="en-US" smtClean="0"/>
              <a:pPr/>
              <a:t>23</a:t>
            </a:fld>
            <a:endParaRPr lang="en-US"/>
          </a:p>
        </p:txBody>
      </p:sp>
    </p:spTree>
    <p:extLst>
      <p:ext uri="{BB962C8B-B14F-4D97-AF65-F5344CB8AC3E}">
        <p14:creationId xmlns:p14="http://schemas.microsoft.com/office/powerpoint/2010/main" val="27691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08D1-12AA-45EA-B3EC-2D8FA9E3674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E736700B-D72A-4435-8B63-A4E32C19C6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14F89EAC-740F-4DF7-B74E-BCFE0720DE81}"/>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5" name="Footer Placeholder 4">
            <a:extLst>
              <a:ext uri="{FF2B5EF4-FFF2-40B4-BE49-F238E27FC236}">
                <a16:creationId xmlns:a16="http://schemas.microsoft.com/office/drawing/2014/main" id="{FB747334-61A2-4991-BFF4-A0F8C4318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25E8C-9017-4047-9177-B3D68F4E1FE7}"/>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50606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8240-7F36-421F-BC02-714B58EAFDD8}"/>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8A26F2D-58E9-40B9-B500-0BCC06907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9E741BB-435E-49CC-B427-061B1BA2C151}"/>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5" name="Footer Placeholder 4">
            <a:extLst>
              <a:ext uri="{FF2B5EF4-FFF2-40B4-BE49-F238E27FC236}">
                <a16:creationId xmlns:a16="http://schemas.microsoft.com/office/drawing/2014/main" id="{AA961653-EA36-46F3-89C7-FE80B0A3C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C4A1F-91BC-49CB-A0DB-AB9D8808E8C1}"/>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23830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D73CC-196C-4EDB-81E1-304BE8DB384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CA376ED8-3E1D-43A0-8BC3-E91FD487BCF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1D15CDB-C7D3-4AB9-90B0-77790BB18D86}"/>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5" name="Footer Placeholder 4">
            <a:extLst>
              <a:ext uri="{FF2B5EF4-FFF2-40B4-BE49-F238E27FC236}">
                <a16:creationId xmlns:a16="http://schemas.microsoft.com/office/drawing/2014/main" id="{B4CC1AF3-8600-4174-BE1B-EE5C7F436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486C1-E91C-4A2D-9904-7CD5A1B29F1B}"/>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305813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dirty="0"/>
          </a:p>
        </p:txBody>
      </p:sp>
      <p:pic>
        <p:nvPicPr>
          <p:cNvPr id="11" name="10 - Εικόνα" descr="anakem aspro.jpg"/>
          <p:cNvPicPr>
            <a:picLocks noChangeAspect="1"/>
          </p:cNvPicPr>
          <p:nvPr userDrawn="1"/>
        </p:nvPicPr>
        <p:blipFill>
          <a:blip r:embed="rId2" cstate="print"/>
          <a:srcRect l="1667" t="8345" r="3333" b="8345"/>
          <a:stretch>
            <a:fillRect/>
          </a:stretch>
        </p:blipFill>
        <p:spPr>
          <a:xfrm>
            <a:off x="0" y="0"/>
            <a:ext cx="6629400" cy="1395663"/>
          </a:xfrm>
          <a:prstGeom prst="rect">
            <a:avLst/>
          </a:prstGeom>
        </p:spPr>
      </p:pic>
      <p:sp>
        <p:nvSpPr>
          <p:cNvPr id="12" name="11 - Θέση ημερομηνίας"/>
          <p:cNvSpPr>
            <a:spLocks noGrp="1"/>
          </p:cNvSpPr>
          <p:nvPr>
            <p:ph type="dt" sz="half" idx="12"/>
          </p:nvPr>
        </p:nvSpPr>
        <p:spPr/>
        <p:txBody>
          <a:bodyPr/>
          <a:lstStyle/>
          <a:p>
            <a:fld id="{F838F128-2CBD-4F44-A596-D6981B455852}" type="datetimeFigureOut">
              <a:rPr lang="en-US" smtClean="0"/>
              <a:pPr/>
              <a:t>9/17/2020</a:t>
            </a:fld>
            <a:endParaRPr lang="en-US"/>
          </a:p>
        </p:txBody>
      </p:sp>
      <p:sp>
        <p:nvSpPr>
          <p:cNvPr id="13" name="12 - Θέση αριθμού διαφάνειας"/>
          <p:cNvSpPr>
            <a:spLocks noGrp="1"/>
          </p:cNvSpPr>
          <p:nvPr>
            <p:ph type="sldNum" sz="quarter" idx="13"/>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242179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8001-DD45-4009-B8D4-73FCFD8700C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88260BF-2C56-4FA8-B186-1662E5719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64FBC8E-21D3-4877-A8F7-5174F7FA7B31}"/>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5" name="Footer Placeholder 4">
            <a:extLst>
              <a:ext uri="{FF2B5EF4-FFF2-40B4-BE49-F238E27FC236}">
                <a16:creationId xmlns:a16="http://schemas.microsoft.com/office/drawing/2014/main" id="{71C0A6DD-3626-4E78-ABCE-4CDF8C68E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3C56E-F37B-4281-95CA-F1F065C7DB2C}"/>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1613227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7E3B-DBBF-4FEC-81C6-A9B4A666682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979F4312-4843-4746-98AE-0B1B53BA14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AC9EF-19E2-4867-845D-BAA68C4F69AF}"/>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5" name="Footer Placeholder 4">
            <a:extLst>
              <a:ext uri="{FF2B5EF4-FFF2-40B4-BE49-F238E27FC236}">
                <a16:creationId xmlns:a16="http://schemas.microsoft.com/office/drawing/2014/main" id="{8049674A-3CFA-4399-B52D-CA5D1FCB1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31867-B855-451F-A291-C380A04B1E8E}"/>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3473021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Τίτλος και Αντικείμενο">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a:xfrm>
            <a:off x="457200" y="6480969"/>
            <a:ext cx="4260056" cy="300831"/>
          </a:xfrm>
        </p:spPr>
        <p:txBody>
          <a:bodyPr/>
          <a:lstStyle/>
          <a:p>
            <a:endParaRPr lang="en-US"/>
          </a:p>
        </p:txBody>
      </p:sp>
      <p:pic>
        <p:nvPicPr>
          <p:cNvPr id="13313" name="Picture 1"/>
          <p:cNvPicPr>
            <a:picLocks noChangeAspect="1" noChangeArrowheads="1"/>
          </p:cNvPicPr>
          <p:nvPr userDrawn="1"/>
        </p:nvPicPr>
        <p:blipFill>
          <a:blip r:embed="rId2" cstate="print"/>
          <a:srcRect/>
          <a:stretch>
            <a:fillRect/>
          </a:stretch>
        </p:blipFill>
        <p:spPr bwMode="auto">
          <a:xfrm>
            <a:off x="7315200" y="5334000"/>
            <a:ext cx="959884" cy="890588"/>
          </a:xfrm>
          <a:prstGeom prst="rect">
            <a:avLst/>
          </a:prstGeom>
          <a:noFill/>
          <a:ln w="9525">
            <a:noFill/>
            <a:miter lim="800000"/>
            <a:headEnd/>
            <a:tailEnd/>
          </a:ln>
        </p:spPr>
      </p:pic>
      <p:sp>
        <p:nvSpPr>
          <p:cNvPr id="8" name="1 - Τίτλος"/>
          <p:cNvSpPr txBox="1">
            <a:spLocks/>
          </p:cNvSpPr>
          <p:nvPr userDrawn="1"/>
        </p:nvSpPr>
        <p:spPr>
          <a:xfrm>
            <a:off x="6629400" y="6324600"/>
            <a:ext cx="2362200" cy="381000"/>
          </a:xfrm>
          <a:prstGeom prst="rect">
            <a:avLst/>
          </a:prstGeom>
        </p:spPr>
        <p:txBody>
          <a:bodyPr vert="horz" anchor="ctr">
            <a:normAutofit fontScale="92500" lnSpcReduction="20000"/>
          </a:bodyPr>
          <a:lstStyle>
            <a:lvl1pPr marL="0" indent="0" algn="ctr">
              <a:defRPr sz="1200" b="1" cap="none" spc="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ΑΝΑΚΥΚΛΩΣΗ ΑΕΚΚ ΚΕΝΤΡΙΚΗΣ ΜΑΚΕΔΟΝΙΑΣ Α.Ε.</a:t>
            </a:r>
            <a:endParaRPr kumimoji="0" lang="en-US" sz="1200" b="1" i="0" u="none" strike="noStrike" kern="1200" cap="none" spc="0" normalizeH="0" baseline="0" noProof="0"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A6AC-9302-4E26-AC6F-83310A75FFF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C5801B90-EEFC-43A0-BB0E-869A1427600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2158DEC-CB32-4F49-8586-EE03F2DE7BA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7121E19-55FA-4952-B987-8227D272AD9A}"/>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6" name="Footer Placeholder 5">
            <a:extLst>
              <a:ext uri="{FF2B5EF4-FFF2-40B4-BE49-F238E27FC236}">
                <a16:creationId xmlns:a16="http://schemas.microsoft.com/office/drawing/2014/main" id="{772531C2-1ACD-4206-B1FF-5E3409E4F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02DF0-29EA-4583-BAD8-62FA305BF5E6}"/>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233374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CBC0-946E-41DB-BA91-5C5D2DAF97F1}"/>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0A500F54-2D8D-40BB-836D-6CA6098E032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025B9B-7FFC-4757-BBF7-4DE63BB023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AB4B6A34-2051-40CA-91C6-FFF714DF168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04AB7-E6D0-4274-9D61-CBA33B111A8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D58AD67C-44E2-4625-BDE3-898FAE6CF492}"/>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8" name="Footer Placeholder 7">
            <a:extLst>
              <a:ext uri="{FF2B5EF4-FFF2-40B4-BE49-F238E27FC236}">
                <a16:creationId xmlns:a16="http://schemas.microsoft.com/office/drawing/2014/main" id="{FE650D04-3E11-4765-94D7-2CAD89881C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03EC4B-15EE-4755-B621-A278CB9E61FB}"/>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394994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BD10-6E8B-452B-838C-6F445BBC85A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3E6A6F4C-C62E-4BC7-8777-A5A03D64594A}"/>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4" name="Footer Placeholder 3">
            <a:extLst>
              <a:ext uri="{FF2B5EF4-FFF2-40B4-BE49-F238E27FC236}">
                <a16:creationId xmlns:a16="http://schemas.microsoft.com/office/drawing/2014/main" id="{17EB3A75-602C-42C5-80D2-0D0AA9D5D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F2AAD-5C20-43E2-8AB3-BF925A3BA04A}"/>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70632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4B5522-2673-454B-A760-045ACAF2E772}"/>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3" name="Footer Placeholder 2">
            <a:extLst>
              <a:ext uri="{FF2B5EF4-FFF2-40B4-BE49-F238E27FC236}">
                <a16:creationId xmlns:a16="http://schemas.microsoft.com/office/drawing/2014/main" id="{528D6DF0-22C7-45AD-AC72-208359168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16CBD-3AF2-4DA8-85EA-6CD91A133706}"/>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118274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AEFA-D3E9-4B15-8695-88E3E101C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0A17544-C142-498B-B804-D2CF87E603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18FE3C1-AFA9-48FA-BE8E-0A52DDF84A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D2FD59-D095-4F0B-939A-CECBFEB57D11}"/>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6" name="Footer Placeholder 5">
            <a:extLst>
              <a:ext uri="{FF2B5EF4-FFF2-40B4-BE49-F238E27FC236}">
                <a16:creationId xmlns:a16="http://schemas.microsoft.com/office/drawing/2014/main" id="{F6C7957F-38A9-4AD0-AE4F-63BC72DDB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59103-ACB9-4148-A552-76B40195EDF5}"/>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386487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8079-7795-463E-83EE-5B76B4A40F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6DAFB57-B01D-44A6-AEC2-27D596993C8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D15E7105-274D-4914-B199-70E3A768B8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210811-CFC1-4176-BA0F-C60434810C1B}"/>
              </a:ext>
            </a:extLst>
          </p:cNvPr>
          <p:cNvSpPr>
            <a:spLocks noGrp="1"/>
          </p:cNvSpPr>
          <p:nvPr>
            <p:ph type="dt" sz="half" idx="10"/>
          </p:nvPr>
        </p:nvSpPr>
        <p:spPr/>
        <p:txBody>
          <a:bodyPr/>
          <a:lstStyle/>
          <a:p>
            <a:fld id="{F838F128-2CBD-4F44-A596-D6981B455852}" type="datetimeFigureOut">
              <a:rPr lang="en-US" smtClean="0"/>
              <a:pPr/>
              <a:t>9/17/2020</a:t>
            </a:fld>
            <a:endParaRPr lang="en-US"/>
          </a:p>
        </p:txBody>
      </p:sp>
      <p:sp>
        <p:nvSpPr>
          <p:cNvPr id="6" name="Footer Placeholder 5">
            <a:extLst>
              <a:ext uri="{FF2B5EF4-FFF2-40B4-BE49-F238E27FC236}">
                <a16:creationId xmlns:a16="http://schemas.microsoft.com/office/drawing/2014/main" id="{F8B9AB1D-505B-4AE1-85DC-951288448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C3DAF-EA9A-45A4-BB22-4731A6E4DF08}"/>
              </a:ext>
            </a:extLst>
          </p:cNvPr>
          <p:cNvSpPr>
            <a:spLocks noGrp="1"/>
          </p:cNvSpPr>
          <p:nvPr>
            <p:ph type="sldNum" sz="quarter" idx="12"/>
          </p:nvPr>
        </p:nvSpPr>
        <p:spPr/>
        <p:txBody>
          <a:bodyPr/>
          <a:lstStyle/>
          <a:p>
            <a:fld id="{A5B8393F-004E-48D9-BA55-EF9C8613587C}" type="slidenum">
              <a:rPr lang="en-US" smtClean="0"/>
              <a:pPr/>
              <a:t>‹#›</a:t>
            </a:fld>
            <a:endParaRPr lang="en-US"/>
          </a:p>
        </p:txBody>
      </p:sp>
    </p:spTree>
    <p:extLst>
      <p:ext uri="{BB962C8B-B14F-4D97-AF65-F5344CB8AC3E}">
        <p14:creationId xmlns:p14="http://schemas.microsoft.com/office/powerpoint/2010/main" val="73955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88A6B-46FC-44B1-AA46-609A174073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22DD746-7850-4C5A-8218-9D92F88987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04AEA28-EBF9-4126-93F7-B4F912D0FD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38F128-2CBD-4F44-A596-D6981B455852}" type="datetimeFigureOut">
              <a:rPr lang="en-US" smtClean="0"/>
              <a:pPr/>
              <a:t>9/17/2020</a:t>
            </a:fld>
            <a:endParaRPr lang="en-US"/>
          </a:p>
        </p:txBody>
      </p:sp>
      <p:sp>
        <p:nvSpPr>
          <p:cNvPr id="5" name="Footer Placeholder 4">
            <a:extLst>
              <a:ext uri="{FF2B5EF4-FFF2-40B4-BE49-F238E27FC236}">
                <a16:creationId xmlns:a16="http://schemas.microsoft.com/office/drawing/2014/main" id="{EFA7B00E-ABC6-4AFB-9A17-A3B4E30CFF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02ACFB-7D5E-4639-97D1-E7522DD43C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B8393F-004E-48D9-BA55-EF9C8613587C}" type="slidenum">
              <a:rPr lang="en-US" smtClean="0"/>
              <a:pPr/>
              <a:t>‹#›</a:t>
            </a:fld>
            <a:endParaRPr lang="en-US"/>
          </a:p>
        </p:txBody>
      </p:sp>
    </p:spTree>
    <p:extLst>
      <p:ext uri="{BB962C8B-B14F-4D97-AF65-F5344CB8AC3E}">
        <p14:creationId xmlns:p14="http://schemas.microsoft.com/office/powerpoint/2010/main" val="61195785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 id="2147483982" r:id="rId30"/>
    <p:sldLayoutId id="2147483983" r:id="rId3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21C5732-81E9-41E2-AA0D-C49991E52345}"/>
              </a:ext>
            </a:extLst>
          </p:cNvPr>
          <p:cNvPicPr>
            <a:picLocks noChangeAspect="1"/>
          </p:cNvPicPr>
          <p:nvPr/>
        </p:nvPicPr>
        <p:blipFill>
          <a:blip r:embed="rId2"/>
          <a:stretch>
            <a:fillRect/>
          </a:stretch>
        </p:blipFill>
        <p:spPr>
          <a:xfrm>
            <a:off x="1943100" y="1971246"/>
            <a:ext cx="5067300" cy="4300871"/>
          </a:xfrm>
          <a:prstGeom prst="rect">
            <a:avLst/>
          </a:prstGeom>
        </p:spPr>
      </p:pic>
      <p:sp>
        <p:nvSpPr>
          <p:cNvPr id="6" name="1 - Τίτλος"/>
          <p:cNvSpPr txBox="1">
            <a:spLocks/>
          </p:cNvSpPr>
          <p:nvPr/>
        </p:nvSpPr>
        <p:spPr>
          <a:xfrm>
            <a:off x="152400" y="2895600"/>
            <a:ext cx="8382000" cy="1981200"/>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l-GR" sz="2400" b="1" dirty="0">
                <a:ln w="22225">
                  <a:solidFill>
                    <a:schemeClr val="accent2"/>
                  </a:solidFill>
                  <a:prstDash val="solid"/>
                </a:ln>
                <a:solidFill>
                  <a:schemeClr val="tx1">
                    <a:lumMod val="85000"/>
                    <a:lumOff val="15000"/>
                  </a:schemeClr>
                </a:solidFill>
                <a:latin typeface="Calibri" pitchFamily="34" charset="0"/>
                <a:ea typeface="+mj-ea"/>
                <a:cs typeface="+mj-cs"/>
              </a:rPr>
              <a:t>Εναλλακτική Διαχείριση </a:t>
            </a:r>
          </a:p>
          <a:p>
            <a:pPr marL="484632" marR="0" lvl="0" indent="0" algn="ctr" defTabSz="914400" rtl="0" eaLnBrk="1" fontAlgn="auto" latinLnBrk="0" hangingPunct="1">
              <a:lnSpc>
                <a:spcPct val="100000"/>
              </a:lnSpc>
              <a:spcBef>
                <a:spcPct val="0"/>
              </a:spcBef>
              <a:spcAft>
                <a:spcPts val="0"/>
              </a:spcAft>
              <a:buClrTx/>
              <a:buSzTx/>
              <a:buFontTx/>
              <a:buNone/>
              <a:tabLst/>
              <a:defRPr/>
            </a:pPr>
            <a:r>
              <a:rPr lang="el-GR" sz="2400" b="1" dirty="0">
                <a:ln w="22225">
                  <a:solidFill>
                    <a:schemeClr val="accent2"/>
                  </a:solidFill>
                  <a:prstDash val="solid"/>
                </a:ln>
                <a:solidFill>
                  <a:schemeClr val="tx1">
                    <a:lumMod val="85000"/>
                    <a:lumOff val="15000"/>
                  </a:schemeClr>
                </a:solidFill>
                <a:latin typeface="Calibri" pitchFamily="34" charset="0"/>
                <a:ea typeface="+mj-ea"/>
                <a:cs typeface="+mj-cs"/>
              </a:rPr>
              <a:t>Αποβλήτων Εκσκαφών, Κατασκευών και Κατεδαφίσεων</a:t>
            </a:r>
          </a:p>
          <a:p>
            <a:pPr marL="484632" marR="0" lvl="0" indent="0" algn="ctr" defTabSz="914400" rtl="0" eaLnBrk="1" fontAlgn="auto" latinLnBrk="0" hangingPunct="1">
              <a:lnSpc>
                <a:spcPct val="100000"/>
              </a:lnSpc>
              <a:spcBef>
                <a:spcPct val="0"/>
              </a:spcBef>
              <a:spcAft>
                <a:spcPts val="0"/>
              </a:spcAft>
              <a:buClrTx/>
              <a:buSzTx/>
              <a:buFontTx/>
              <a:buNone/>
              <a:tabLst/>
              <a:defRPr/>
            </a:pPr>
            <a:r>
              <a:rPr lang="el-GR" sz="2400" b="1" dirty="0">
                <a:ln w="22225">
                  <a:solidFill>
                    <a:schemeClr val="accent2"/>
                  </a:solidFill>
                  <a:prstDash val="solid"/>
                </a:ln>
                <a:solidFill>
                  <a:schemeClr val="tx1">
                    <a:lumMod val="85000"/>
                    <a:lumOff val="15000"/>
                  </a:schemeClr>
                </a:solidFill>
                <a:latin typeface="Calibri" pitchFamily="34" charset="0"/>
                <a:ea typeface="+mj-ea"/>
                <a:cs typeface="+mj-cs"/>
              </a:rPr>
              <a:t>Μέθοδοι και Αποτελέσματα </a:t>
            </a:r>
          </a:p>
          <a:p>
            <a:pPr marL="484632" marR="0" lvl="0" indent="0" algn="ctr" defTabSz="914400" rtl="0" eaLnBrk="1" fontAlgn="auto" latinLnBrk="0" hangingPunct="1">
              <a:lnSpc>
                <a:spcPct val="100000"/>
              </a:lnSpc>
              <a:spcBef>
                <a:spcPct val="0"/>
              </a:spcBef>
              <a:spcAft>
                <a:spcPts val="0"/>
              </a:spcAft>
              <a:buClrTx/>
              <a:buSzTx/>
              <a:buFontTx/>
              <a:buNone/>
              <a:tabLst/>
              <a:defRPr/>
            </a:pPr>
            <a:r>
              <a:rPr lang="el-GR" sz="2400" b="1" dirty="0">
                <a:ln w="22225">
                  <a:solidFill>
                    <a:schemeClr val="accent2"/>
                  </a:solidFill>
                  <a:prstDash val="solid"/>
                </a:ln>
                <a:solidFill>
                  <a:schemeClr val="tx1">
                    <a:lumMod val="85000"/>
                    <a:lumOff val="15000"/>
                  </a:schemeClr>
                </a:solidFill>
                <a:latin typeface="Calibri" pitchFamily="34" charset="0"/>
                <a:ea typeface="+mj-ea"/>
                <a:cs typeface="+mj-cs"/>
              </a:rPr>
              <a:t>στην Περιφερειακή Ενότητα Λάρισας</a:t>
            </a:r>
            <a:endParaRPr lang="en-US" sz="2400" b="1" dirty="0">
              <a:ln w="22225">
                <a:solidFill>
                  <a:schemeClr val="accent2"/>
                </a:solidFill>
                <a:prstDash val="solid"/>
              </a:ln>
              <a:solidFill>
                <a:schemeClr val="tx1">
                  <a:lumMod val="85000"/>
                  <a:lumOff val="15000"/>
                </a:schemeClr>
              </a:solidFill>
              <a:latin typeface="Calibri" pitchFamily="34" charset="0"/>
              <a:ea typeface="+mj-ea"/>
              <a:cs typeface="+mj-cs"/>
            </a:endParaRPr>
          </a:p>
        </p:txBody>
      </p:sp>
      <p:sp>
        <p:nvSpPr>
          <p:cNvPr id="3" name="2 - Υπότιτλος">
            <a:extLst>
              <a:ext uri="{FF2B5EF4-FFF2-40B4-BE49-F238E27FC236}">
                <a16:creationId xmlns:a16="http://schemas.microsoft.com/office/drawing/2014/main" id="{8031E59B-55F0-473B-BA22-21CA9F5647F9}"/>
              </a:ext>
            </a:extLst>
          </p:cNvPr>
          <p:cNvSpPr txBox="1">
            <a:spLocks/>
          </p:cNvSpPr>
          <p:nvPr/>
        </p:nvSpPr>
        <p:spPr>
          <a:xfrm>
            <a:off x="3048000" y="5029200"/>
            <a:ext cx="3200400" cy="914400"/>
          </a:xfrm>
          <a:prstGeom prst="rect">
            <a:avLst/>
          </a:prstGeom>
        </p:spPr>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2800" dirty="0"/>
              <a:t>Ηλίας Γ. Δημητριάδης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2800" dirty="0"/>
              <a:t>Μηχ. Διαχείρισης Αποβλήτων </a:t>
            </a:r>
            <a:r>
              <a:rPr lang="en-US" sz="2800" dirty="0"/>
              <a:t>RWTH Aachen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2800" dirty="0"/>
              <a:t>Πρόεδρος &amp; Δ/</a:t>
            </a:r>
            <a:r>
              <a:rPr lang="el-GR" sz="2800" dirty="0" err="1"/>
              <a:t>νων</a:t>
            </a:r>
            <a:r>
              <a:rPr lang="el-GR" sz="2800" dirty="0"/>
              <a:t> Σύμβουλος ΣΣΕΔ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txBox="1">
            <a:spLocks/>
          </p:cNvSpPr>
          <p:nvPr/>
        </p:nvSpPr>
        <p:spPr>
          <a:xfrm>
            <a:off x="1524000" y="1143000"/>
            <a:ext cx="5334000" cy="685800"/>
          </a:xfrm>
          <a:prstGeom prst="rect">
            <a:avLst/>
          </a:prstGeom>
          <a:ln>
            <a:no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ΣΧΕΔΙΟ ΔΙΑΧΕΙΡΙΣΗΣ ΑΠΟΒΛΗΤΩΝ</a:t>
            </a:r>
            <a:endParaRPr lang="en-US"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endParaRPr>
          </a:p>
        </p:txBody>
      </p:sp>
      <p:pic>
        <p:nvPicPr>
          <p:cNvPr id="2" name="Picture 1">
            <a:extLst>
              <a:ext uri="{FF2B5EF4-FFF2-40B4-BE49-F238E27FC236}">
                <a16:creationId xmlns:a16="http://schemas.microsoft.com/office/drawing/2014/main" id="{091BB148-9AF9-40E3-8E83-A712A0B1E167}"/>
              </a:ext>
            </a:extLst>
          </p:cNvPr>
          <p:cNvPicPr>
            <a:picLocks noChangeAspect="1"/>
          </p:cNvPicPr>
          <p:nvPr/>
        </p:nvPicPr>
        <p:blipFill>
          <a:blip r:embed="rId2"/>
          <a:stretch>
            <a:fillRect/>
          </a:stretch>
        </p:blipFill>
        <p:spPr>
          <a:xfrm>
            <a:off x="1447800" y="2066925"/>
            <a:ext cx="6043904" cy="2724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txBox="1">
            <a:spLocks/>
          </p:cNvSpPr>
          <p:nvPr/>
        </p:nvSpPr>
        <p:spPr>
          <a:xfrm>
            <a:off x="1524000" y="1143000"/>
            <a:ext cx="5334000" cy="685800"/>
          </a:xfrm>
          <a:prstGeom prst="rect">
            <a:avLst/>
          </a:prstGeom>
          <a:ln>
            <a:no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ΣΧΕΔΙΟ ΔΙΑΧΕΙΡΙΣΗΣ ΑΠΟΒΛΗΤΩΝ</a:t>
            </a:r>
            <a:endParaRPr lang="en-US"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endParaRPr>
          </a:p>
        </p:txBody>
      </p:sp>
      <p:pic>
        <p:nvPicPr>
          <p:cNvPr id="3" name="Picture 2">
            <a:extLst>
              <a:ext uri="{FF2B5EF4-FFF2-40B4-BE49-F238E27FC236}">
                <a16:creationId xmlns:a16="http://schemas.microsoft.com/office/drawing/2014/main" id="{24D08CEF-123C-4B72-88D9-89B33FD7B123}"/>
              </a:ext>
            </a:extLst>
          </p:cNvPr>
          <p:cNvPicPr>
            <a:picLocks noChangeAspect="1"/>
          </p:cNvPicPr>
          <p:nvPr/>
        </p:nvPicPr>
        <p:blipFill>
          <a:blip r:embed="rId2"/>
          <a:stretch>
            <a:fillRect/>
          </a:stretch>
        </p:blipFill>
        <p:spPr>
          <a:xfrm>
            <a:off x="995681" y="1752600"/>
            <a:ext cx="2519044" cy="4267200"/>
          </a:xfrm>
          <a:prstGeom prst="rect">
            <a:avLst/>
          </a:prstGeom>
        </p:spPr>
      </p:pic>
      <p:pic>
        <p:nvPicPr>
          <p:cNvPr id="5" name="Picture 4">
            <a:extLst>
              <a:ext uri="{FF2B5EF4-FFF2-40B4-BE49-F238E27FC236}">
                <a16:creationId xmlns:a16="http://schemas.microsoft.com/office/drawing/2014/main" id="{E6476CF4-0704-412F-8EFC-E15896A03740}"/>
              </a:ext>
            </a:extLst>
          </p:cNvPr>
          <p:cNvPicPr>
            <a:picLocks noChangeAspect="1"/>
          </p:cNvPicPr>
          <p:nvPr/>
        </p:nvPicPr>
        <p:blipFill>
          <a:blip r:embed="rId3"/>
          <a:stretch>
            <a:fillRect/>
          </a:stretch>
        </p:blipFill>
        <p:spPr>
          <a:xfrm>
            <a:off x="4038600" y="1752600"/>
            <a:ext cx="4846892" cy="4357687"/>
          </a:xfrm>
          <a:prstGeom prst="rect">
            <a:avLst/>
          </a:prstGeom>
        </p:spPr>
      </p:pic>
    </p:spTree>
    <p:extLst>
      <p:ext uri="{BB962C8B-B14F-4D97-AF65-F5344CB8AC3E}">
        <p14:creationId xmlns:p14="http://schemas.microsoft.com/office/powerpoint/2010/main" val="116921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txBox="1">
            <a:spLocks/>
          </p:cNvSpPr>
          <p:nvPr/>
        </p:nvSpPr>
        <p:spPr>
          <a:xfrm>
            <a:off x="1524000" y="1219200"/>
            <a:ext cx="5334000" cy="762000"/>
          </a:xfrm>
          <a:prstGeom prst="rect">
            <a:avLst/>
          </a:prstGeom>
          <a:ln>
            <a:no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ΣΥΜΒΑΣΗ ΜΕ ΤΟ ΣΣΕΔ</a:t>
            </a:r>
            <a:endParaRPr lang="en-US"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endParaRPr>
          </a:p>
        </p:txBody>
      </p:sp>
      <p:pic>
        <p:nvPicPr>
          <p:cNvPr id="4" name="Picture 3"/>
          <p:cNvPicPr>
            <a:picLocks noChangeAspect="1"/>
          </p:cNvPicPr>
          <p:nvPr/>
        </p:nvPicPr>
        <p:blipFill>
          <a:blip r:embed="rId2"/>
          <a:stretch>
            <a:fillRect/>
          </a:stretch>
        </p:blipFill>
        <p:spPr>
          <a:xfrm>
            <a:off x="2133600" y="1828800"/>
            <a:ext cx="4317092" cy="4456513"/>
          </a:xfrm>
          <a:prstGeom prst="rect">
            <a:avLst/>
          </a:prstGeom>
        </p:spPr>
      </p:pic>
    </p:spTree>
    <p:extLst>
      <p:ext uri="{BB962C8B-B14F-4D97-AF65-F5344CB8AC3E}">
        <p14:creationId xmlns:p14="http://schemas.microsoft.com/office/powerpoint/2010/main" val="182780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txBox="1">
            <a:spLocks/>
          </p:cNvSpPr>
          <p:nvPr/>
        </p:nvSpPr>
        <p:spPr>
          <a:xfrm>
            <a:off x="1524000" y="1219200"/>
            <a:ext cx="5334000" cy="762000"/>
          </a:xfrm>
          <a:prstGeom prst="rect">
            <a:avLst/>
          </a:prstGeom>
          <a:ln>
            <a:noFill/>
          </a:ln>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28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ΒΕΒΑΙΩΣΗ ΠΑΡΑΛΑΒΗΣ ΑΠΟ ΤΟ ΣΣΕΔ</a:t>
            </a:r>
            <a:endParaRPr lang="en-US" sz="28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endParaRPr>
          </a:p>
        </p:txBody>
      </p:sp>
      <p:pic>
        <p:nvPicPr>
          <p:cNvPr id="56322" name="Picture 2"/>
          <p:cNvPicPr>
            <a:picLocks noChangeAspect="1" noChangeArrowheads="1"/>
          </p:cNvPicPr>
          <p:nvPr/>
        </p:nvPicPr>
        <p:blipFill>
          <a:blip r:embed="rId2" cstate="print"/>
          <a:srcRect t="1826"/>
          <a:stretch>
            <a:fillRect/>
          </a:stretch>
        </p:blipFill>
        <p:spPr bwMode="auto">
          <a:xfrm>
            <a:off x="1066800" y="1981200"/>
            <a:ext cx="6791325" cy="40978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3 - Διάγραμμα"/>
          <p:cNvGraphicFramePr/>
          <p:nvPr/>
        </p:nvGraphicFramePr>
        <p:xfrm>
          <a:off x="1447800" y="1752600"/>
          <a:ext cx="64008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idx="4294967295"/>
          </p:nvPr>
        </p:nvSpPr>
        <p:spPr>
          <a:xfrm>
            <a:off x="609600" y="1371600"/>
            <a:ext cx="3505200" cy="530225"/>
          </a:xfrm>
        </p:spPr>
        <p:txBody>
          <a:bodyPr>
            <a:noAutofit/>
          </a:bodyPr>
          <a:lstStyle/>
          <a:p>
            <a:r>
              <a:rPr lang="el-GR" sz="2800" dirty="0">
                <a:ln w="0"/>
                <a:solidFill>
                  <a:srgbClr val="C00000"/>
                </a:solidFill>
                <a:effectLst>
                  <a:outerShdw blurRad="38100" dist="19050" dir="2700000" algn="tl" rotWithShape="0">
                    <a:schemeClr val="dk1">
                      <a:alpha val="40000"/>
                    </a:schemeClr>
                  </a:outerShdw>
                </a:effectLst>
                <a:latin typeface="Calibri" pitchFamily="34" charset="0"/>
              </a:rPr>
              <a:t>Τι είναι το Σύστημα</a:t>
            </a:r>
            <a:r>
              <a:rPr lang="en-US" sz="2800" dirty="0">
                <a:ln w="0"/>
                <a:solidFill>
                  <a:srgbClr val="C00000"/>
                </a:solidFill>
                <a:effectLst>
                  <a:outerShdw blurRad="38100" dist="19050" dir="2700000" algn="tl" rotWithShape="0">
                    <a:schemeClr val="dk1">
                      <a:alpha val="40000"/>
                    </a:schemeClr>
                  </a:outerShdw>
                </a:effectLst>
                <a:latin typeface="Calibri" pitchFamily="34" charset="0"/>
              </a:rPr>
              <a:t>;</a:t>
            </a:r>
          </a:p>
        </p:txBody>
      </p:sp>
      <p:sp>
        <p:nvSpPr>
          <p:cNvPr id="5" name="4 - Ορθογώνιο"/>
          <p:cNvSpPr/>
          <p:nvPr/>
        </p:nvSpPr>
        <p:spPr>
          <a:xfrm>
            <a:off x="609600" y="1828800"/>
            <a:ext cx="27432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ΕΡΓΟΛΑΒΟΙ </a:t>
            </a:r>
          </a:p>
          <a:p>
            <a:pPr algn="ctr"/>
            <a:r>
              <a:rPr lang="el-GR" dirty="0">
                <a:solidFill>
                  <a:schemeClr val="tx1"/>
                </a:solidFill>
              </a:rPr>
              <a:t>ΙΔΙΩΤΙΚΩΝ ΕΡΓΩΝ</a:t>
            </a:r>
            <a:endParaRPr lang="en-US" dirty="0">
              <a:solidFill>
                <a:schemeClr val="tx1"/>
              </a:solidFill>
            </a:endParaRPr>
          </a:p>
        </p:txBody>
      </p:sp>
      <p:sp>
        <p:nvSpPr>
          <p:cNvPr id="6" name="5 - Ορθογώνιο"/>
          <p:cNvSpPr/>
          <p:nvPr/>
        </p:nvSpPr>
        <p:spPr>
          <a:xfrm>
            <a:off x="533400" y="4800600"/>
            <a:ext cx="27432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ΦΟΡΕΙΣ ΣΕ ΕΡΓΑ</a:t>
            </a:r>
          </a:p>
          <a:p>
            <a:pPr algn="ctr"/>
            <a:r>
              <a:rPr lang="el-GR" dirty="0">
                <a:solidFill>
                  <a:schemeClr val="tx1"/>
                </a:solidFill>
              </a:rPr>
              <a:t> ΑΥΤΕΠΙΣΤΑΣΙΑΣ ΤΟΥΣ</a:t>
            </a:r>
            <a:endParaRPr lang="en-US" dirty="0">
              <a:solidFill>
                <a:schemeClr val="tx1"/>
              </a:solidFill>
            </a:endParaRPr>
          </a:p>
        </p:txBody>
      </p:sp>
      <p:sp>
        <p:nvSpPr>
          <p:cNvPr id="7" name="6 - Ορθογώνιο"/>
          <p:cNvSpPr/>
          <p:nvPr/>
        </p:nvSpPr>
        <p:spPr>
          <a:xfrm>
            <a:off x="5867400" y="1828800"/>
            <a:ext cx="27432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ΕΡΓΟΛΑΒΟΙ </a:t>
            </a:r>
          </a:p>
          <a:p>
            <a:pPr algn="ctr"/>
            <a:r>
              <a:rPr lang="el-GR" dirty="0">
                <a:solidFill>
                  <a:schemeClr val="tx1"/>
                </a:solidFill>
              </a:rPr>
              <a:t>ΔΗΜΟΣΙΩΝ ΕΡΓΩΝ</a:t>
            </a:r>
            <a:endParaRPr lang="en-US" dirty="0">
              <a:solidFill>
                <a:schemeClr val="tx1"/>
              </a:solidFill>
            </a:endParaRPr>
          </a:p>
        </p:txBody>
      </p:sp>
      <p:sp>
        <p:nvSpPr>
          <p:cNvPr id="8" name="7 - Ορθογώνιο"/>
          <p:cNvSpPr/>
          <p:nvPr/>
        </p:nvSpPr>
        <p:spPr>
          <a:xfrm>
            <a:off x="6096000" y="5181600"/>
            <a:ext cx="18288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ΙΔΙΩΤΕΣ</a:t>
            </a:r>
            <a:endParaRPr lang="en-US" dirty="0">
              <a:solidFill>
                <a:schemeClr val="tx1"/>
              </a:solidFill>
            </a:endParaRPr>
          </a:p>
        </p:txBody>
      </p:sp>
      <p:cxnSp>
        <p:nvCxnSpPr>
          <p:cNvPr id="10" name="9 - Ευθύγραμμο βέλος σύνδεσης"/>
          <p:cNvCxnSpPr/>
          <p:nvPr/>
        </p:nvCxnSpPr>
        <p:spPr>
          <a:xfrm flipV="1">
            <a:off x="3200400" y="4876800"/>
            <a:ext cx="304800" cy="3810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11 - Ευθύγραμμο βέλος σύνδεσης"/>
          <p:cNvCxnSpPr/>
          <p:nvPr/>
        </p:nvCxnSpPr>
        <p:spPr>
          <a:xfrm>
            <a:off x="3124200" y="2590800"/>
            <a:ext cx="304800" cy="3048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4" name="13 - Ευθύγραμμο βέλος σύνδεσης"/>
          <p:cNvCxnSpPr/>
          <p:nvPr/>
        </p:nvCxnSpPr>
        <p:spPr>
          <a:xfrm flipH="1" flipV="1">
            <a:off x="5791200" y="4953000"/>
            <a:ext cx="304800" cy="3810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9" name="18 - Ευθύγραμμο βέλος σύνδεσης"/>
          <p:cNvCxnSpPr/>
          <p:nvPr/>
        </p:nvCxnSpPr>
        <p:spPr>
          <a:xfrm flipH="1">
            <a:off x="5867400" y="2514600"/>
            <a:ext cx="228600" cy="3048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4294967295"/>
          </p:nvPr>
        </p:nvSpPr>
        <p:spPr>
          <a:xfrm>
            <a:off x="838200" y="2743200"/>
            <a:ext cx="8305800" cy="2590800"/>
          </a:xfrm>
        </p:spPr>
        <p:txBody>
          <a:bodyPr>
            <a:noAutofit/>
          </a:bodyPr>
          <a:lstStyle/>
          <a:p>
            <a:pPr>
              <a:buClr>
                <a:srgbClr val="0F5709"/>
              </a:buClr>
              <a:buFont typeface="Wingdings" panose="05000000000000000000" pitchFamily="2" charset="2"/>
              <a:buChar char="ü"/>
            </a:pPr>
            <a:r>
              <a:rPr lang="el-GR" sz="3200" dirty="0">
                <a:latin typeface="Calibri" pitchFamily="34" charset="0"/>
              </a:rPr>
              <a:t>ΕΝΗΜΕΡΩΝΕΙ</a:t>
            </a:r>
          </a:p>
          <a:p>
            <a:pPr>
              <a:buClr>
                <a:srgbClr val="0F5709"/>
              </a:buClr>
              <a:buFont typeface="Wingdings" panose="05000000000000000000" pitchFamily="2" charset="2"/>
              <a:buChar char="ü"/>
            </a:pPr>
            <a:r>
              <a:rPr lang="el-GR" sz="3200" dirty="0">
                <a:latin typeface="Calibri" pitchFamily="34" charset="0"/>
              </a:rPr>
              <a:t>ΣΥΝΤΟΝΙΖΕΙ</a:t>
            </a:r>
          </a:p>
          <a:p>
            <a:pPr>
              <a:buClr>
                <a:srgbClr val="0F5709"/>
              </a:buClr>
              <a:buFont typeface="Wingdings" panose="05000000000000000000" pitchFamily="2" charset="2"/>
              <a:buChar char="ü"/>
            </a:pPr>
            <a:r>
              <a:rPr lang="el-GR" sz="3200" dirty="0">
                <a:latin typeface="Calibri" pitchFamily="34" charset="0"/>
              </a:rPr>
              <a:t>ΕΛΕΓΧΕΙ</a:t>
            </a:r>
          </a:p>
          <a:p>
            <a:pPr>
              <a:buClr>
                <a:srgbClr val="0F5709"/>
              </a:buClr>
              <a:buFont typeface="Wingdings" panose="05000000000000000000" pitchFamily="2" charset="2"/>
              <a:buChar char="ü"/>
            </a:pPr>
            <a:r>
              <a:rPr lang="el-GR" sz="3200" dirty="0">
                <a:latin typeface="Calibri" pitchFamily="34" charset="0"/>
              </a:rPr>
              <a:t>ΔΙΕΝΕΡΓΕΙ ΕΡΕΥΝΕΣ ΠΟΙΟΤΗΤΑΣ ΥΛΙΚΩΝ</a:t>
            </a:r>
          </a:p>
          <a:p>
            <a:pPr>
              <a:buClr>
                <a:srgbClr val="FF0000"/>
              </a:buClr>
            </a:pPr>
            <a:endParaRPr lang="en-US" sz="3200" dirty="0">
              <a:latin typeface="Calibri" pitchFamily="34" charset="0"/>
            </a:endParaRPr>
          </a:p>
        </p:txBody>
      </p:sp>
      <p:sp>
        <p:nvSpPr>
          <p:cNvPr id="11" name="1 - Τίτλος"/>
          <p:cNvSpPr txBox="1">
            <a:spLocks/>
          </p:cNvSpPr>
          <p:nvPr/>
        </p:nvSpPr>
        <p:spPr>
          <a:xfrm>
            <a:off x="914400" y="1524000"/>
            <a:ext cx="3505200" cy="792163"/>
          </a:xfrm>
          <a:prstGeom prst="rect">
            <a:avLst/>
          </a:prstGeom>
        </p:spPr>
        <p:txBody>
          <a:bodyPr vert="horz"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800"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Τι κάνει το Σύστημα</a:t>
            </a:r>
            <a:r>
              <a:rPr lang="en-US" sz="2800"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txBox="1">
            <a:spLocks/>
          </p:cNvSpPr>
          <p:nvPr/>
        </p:nvSpPr>
        <p:spPr>
          <a:xfrm>
            <a:off x="2286000" y="1295400"/>
            <a:ext cx="4419600" cy="411163"/>
          </a:xfrm>
          <a:prstGeom prst="rect">
            <a:avLst/>
          </a:prstGeom>
        </p:spPr>
        <p:txBody>
          <a:bodyPr vert="horz" anchor="ctr">
            <a:no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normalizeH="0" baseline="0" noProof="0" dirty="0">
                <a:ln/>
                <a:solidFill>
                  <a:srgbClr val="FF0000"/>
                </a:solidFill>
                <a:uLnTx/>
                <a:uFillTx/>
                <a:latin typeface="Calibri" pitchFamily="34" charset="0"/>
                <a:ea typeface="+mj-ea"/>
                <a:cs typeface="+mj-cs"/>
              </a:rPr>
              <a:t>Τιμοκατάλογος εισφορών</a:t>
            </a:r>
            <a:endParaRPr kumimoji="0" lang="en-US" sz="2800" b="1" i="0" u="none" strike="noStrike" kern="1200" normalizeH="0" baseline="0" noProof="0" dirty="0">
              <a:ln/>
              <a:solidFill>
                <a:srgbClr val="FF0000"/>
              </a:solidFill>
              <a:uLnTx/>
              <a:uFillTx/>
              <a:latin typeface="Calibri" pitchFamily="34" charset="0"/>
              <a:ea typeface="+mj-ea"/>
              <a:cs typeface="+mj-cs"/>
            </a:endParaRPr>
          </a:p>
        </p:txBody>
      </p:sp>
      <p:pic>
        <p:nvPicPr>
          <p:cNvPr id="4" name="Εικόνα 3">
            <a:extLst>
              <a:ext uri="{FF2B5EF4-FFF2-40B4-BE49-F238E27FC236}">
                <a16:creationId xmlns:a16="http://schemas.microsoft.com/office/drawing/2014/main" id="{5B0F1229-3416-48D1-BB91-176FCA40AC40}"/>
              </a:ext>
            </a:extLst>
          </p:cNvPr>
          <p:cNvPicPr>
            <a:picLocks noChangeAspect="1"/>
          </p:cNvPicPr>
          <p:nvPr/>
        </p:nvPicPr>
        <p:blipFill>
          <a:blip r:embed="rId2"/>
          <a:stretch>
            <a:fillRect/>
          </a:stretch>
        </p:blipFill>
        <p:spPr>
          <a:xfrm>
            <a:off x="1905000" y="1684136"/>
            <a:ext cx="4572000" cy="4945264"/>
          </a:xfrm>
          <a:prstGeom prst="rect">
            <a:avLst/>
          </a:prstGeom>
        </p:spPr>
      </p:pic>
    </p:spTree>
    <p:extLst>
      <p:ext uri="{BB962C8B-B14F-4D97-AF65-F5344CB8AC3E}">
        <p14:creationId xmlns:p14="http://schemas.microsoft.com/office/powerpoint/2010/main" val="393747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idx="4294967295"/>
          </p:nvPr>
        </p:nvSpPr>
        <p:spPr>
          <a:xfrm>
            <a:off x="0" y="1354138"/>
            <a:ext cx="4589463" cy="609600"/>
          </a:xfrm>
        </p:spPr>
        <p:txBody>
          <a:bodyPr>
            <a:noAutofit/>
          </a:bodyPr>
          <a:lstStyle/>
          <a:p>
            <a:pPr algn="ctr"/>
            <a:r>
              <a:rPr lang="el-GR" sz="1800" b="0" dirty="0">
                <a:ln w="0"/>
                <a:solidFill>
                  <a:srgbClr val="C00000"/>
                </a:solidFill>
                <a:effectLst>
                  <a:outerShdw blurRad="38100" dist="19050" dir="2700000" algn="tl" rotWithShape="0">
                    <a:schemeClr val="dk1">
                      <a:alpha val="40000"/>
                    </a:schemeClr>
                  </a:outerShdw>
                </a:effectLst>
                <a:latin typeface="Calibri" pitchFamily="34" charset="0"/>
              </a:rPr>
              <a:t>ΕΜΒΕΛΕΙΑ ΑΝΑΚΕΜ Α.Ε.</a:t>
            </a:r>
            <a:endParaRPr lang="en-US" sz="1800" b="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5" name="1 - Τίτλος">
            <a:extLst>
              <a:ext uri="{FF2B5EF4-FFF2-40B4-BE49-F238E27FC236}">
                <a16:creationId xmlns:a16="http://schemas.microsoft.com/office/drawing/2014/main" id="{24B50DD1-D90B-4F29-89A5-DCDAB44FD7D5}"/>
              </a:ext>
            </a:extLst>
          </p:cNvPr>
          <p:cNvSpPr txBox="1">
            <a:spLocks/>
          </p:cNvSpPr>
          <p:nvPr/>
        </p:nvSpPr>
        <p:spPr>
          <a:xfrm>
            <a:off x="5410200" y="2209800"/>
            <a:ext cx="2840789" cy="1219200"/>
          </a:xfrm>
          <a:prstGeom prst="rect">
            <a:avLst/>
          </a:prstGeom>
          <a:solidFill>
            <a:schemeClr val="accent3">
              <a:lumMod val="40000"/>
              <a:lumOff val="60000"/>
            </a:schemeClr>
          </a:solidFill>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cap="all" dirty="0">
                <a:effectLst>
                  <a:outerShdw blurRad="31750" dist="25400" dir="5400000" algn="tl" rotWithShape="0">
                    <a:srgbClr val="000000">
                      <a:alpha val="25000"/>
                    </a:srgbClr>
                  </a:outerShdw>
                </a:effectLst>
                <a:latin typeface="+mj-lt"/>
                <a:ea typeface="+mj-ea"/>
                <a:cs typeface="+mj-cs"/>
              </a:rPr>
              <a:t>13 ΠΕΡΙΦΕΡΕΙΕΣ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cap="all" dirty="0">
                <a:effectLst>
                  <a:outerShdw blurRad="31750" dist="25400" dir="5400000" algn="tl" rotWithShape="0">
                    <a:srgbClr val="000000">
                      <a:alpha val="25000"/>
                    </a:srgbClr>
                  </a:outerShdw>
                </a:effectLst>
                <a:latin typeface="+mj-lt"/>
                <a:ea typeface="+mj-ea"/>
                <a:cs typeface="+mj-cs"/>
              </a:rPr>
              <a:t>33 ΠΕΡΙΦΕΡΕΙΑΚΕΣ ΕΝΟΤΗΤΕΣ</a:t>
            </a:r>
            <a:endParaRPr lang="en-US" sz="2000" b="1" cap="all" dirty="0">
              <a:effectLst>
                <a:outerShdw blurRad="31750" dist="25400" dir="5400000" algn="tl" rotWithShape="0">
                  <a:srgbClr val="000000">
                    <a:alpha val="25000"/>
                  </a:srgbClr>
                </a:outerShdw>
              </a:effectLst>
              <a:latin typeface="+mj-lt"/>
              <a:ea typeface="+mj-ea"/>
              <a:cs typeface="+mj-cs"/>
            </a:endParaRPr>
          </a:p>
        </p:txBody>
      </p:sp>
      <p:cxnSp>
        <p:nvCxnSpPr>
          <p:cNvPr id="7" name="Ευθύγραμμο βέλος σύνδεσης 7">
            <a:extLst>
              <a:ext uri="{FF2B5EF4-FFF2-40B4-BE49-F238E27FC236}">
                <a16:creationId xmlns:a16="http://schemas.microsoft.com/office/drawing/2014/main" id="{AFD1CD9A-61B8-4E8F-822B-2ADA5418209C}"/>
              </a:ext>
            </a:extLst>
          </p:cNvPr>
          <p:cNvCxnSpPr>
            <a:stCxn id="5" idx="2"/>
          </p:cNvCxnSpPr>
          <p:nvPr/>
        </p:nvCxnSpPr>
        <p:spPr>
          <a:xfrm flipH="1">
            <a:off x="6830594" y="3429000"/>
            <a:ext cx="1"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Οβάλ 8">
            <a:extLst>
              <a:ext uri="{FF2B5EF4-FFF2-40B4-BE49-F238E27FC236}">
                <a16:creationId xmlns:a16="http://schemas.microsoft.com/office/drawing/2014/main" id="{FC1AD6C9-56EA-427D-923B-48B225170D3E}"/>
              </a:ext>
            </a:extLst>
          </p:cNvPr>
          <p:cNvSpPr/>
          <p:nvPr/>
        </p:nvSpPr>
        <p:spPr>
          <a:xfrm>
            <a:off x="5306602" y="4419600"/>
            <a:ext cx="3047983"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13 Περιφέρειες</a:t>
            </a:r>
          </a:p>
          <a:p>
            <a:pPr algn="ctr"/>
            <a:r>
              <a:rPr lang="el-GR" dirty="0">
                <a:ln w="0"/>
                <a:solidFill>
                  <a:schemeClr val="tx1"/>
                </a:solidFill>
                <a:effectLst>
                  <a:outerShdw blurRad="38100" dist="19050" dir="2700000" algn="tl" rotWithShape="0">
                    <a:schemeClr val="dk1">
                      <a:alpha val="40000"/>
                    </a:schemeClr>
                  </a:outerShdw>
                </a:effectLst>
              </a:rPr>
              <a:t>38 πρώην Νομοί</a:t>
            </a:r>
          </a:p>
          <a:p>
            <a:pPr algn="ctr"/>
            <a:endParaRPr lang="el-GR" dirty="0">
              <a:ln w="0"/>
              <a:solidFill>
                <a:schemeClr val="tx1"/>
              </a:solidFill>
              <a:effectLst>
                <a:outerShdw blurRad="38100" dist="19050" dir="2700000" algn="tl" rotWithShape="0">
                  <a:schemeClr val="dk1">
                    <a:alpha val="40000"/>
                  </a:schemeClr>
                </a:outerShdw>
              </a:effectLst>
            </a:endParaRPr>
          </a:p>
        </p:txBody>
      </p:sp>
      <p:pic>
        <p:nvPicPr>
          <p:cNvPr id="3" name="Εικόνα 2" descr="Εικόνα που περιέχει κείμενο, χάρτης&#10;&#10;Περιγραφή που δημιουργήθηκε αυτόματα">
            <a:extLst>
              <a:ext uri="{FF2B5EF4-FFF2-40B4-BE49-F238E27FC236}">
                <a16:creationId xmlns:a16="http://schemas.microsoft.com/office/drawing/2014/main" id="{18777566-DCD0-4707-BA50-C6B1C8C2B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43" y="2133600"/>
            <a:ext cx="3639178" cy="3931065"/>
          </a:xfrm>
          <a:prstGeom prst="rect">
            <a:avLst/>
          </a:prstGeom>
        </p:spPr>
      </p:pic>
    </p:spTree>
    <p:extLst>
      <p:ext uri="{BB962C8B-B14F-4D97-AF65-F5344CB8AC3E}">
        <p14:creationId xmlns:p14="http://schemas.microsoft.com/office/powerpoint/2010/main" val="122181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idx="4294967295"/>
          </p:nvPr>
        </p:nvSpPr>
        <p:spPr>
          <a:xfrm>
            <a:off x="762000" y="1295400"/>
            <a:ext cx="4589463" cy="609600"/>
          </a:xfrm>
        </p:spPr>
        <p:txBody>
          <a:bodyPr>
            <a:noAutofit/>
          </a:bodyPr>
          <a:lstStyle/>
          <a:p>
            <a:pPr algn="ctr"/>
            <a:r>
              <a:rPr lang="el-GR" sz="1800" b="0" dirty="0">
                <a:ln w="0"/>
                <a:solidFill>
                  <a:srgbClr val="C00000"/>
                </a:solidFill>
                <a:effectLst>
                  <a:outerShdw blurRad="38100" dist="19050" dir="2700000" algn="tl" rotWithShape="0">
                    <a:schemeClr val="dk1">
                      <a:alpha val="40000"/>
                    </a:schemeClr>
                  </a:outerShdw>
                </a:effectLst>
                <a:latin typeface="Calibri" pitchFamily="34" charset="0"/>
              </a:rPr>
              <a:t>ΑΠΟΤΕΛΕΣΜΑΤΑ ΑΝΑΚΕΜ Α.Ε.</a:t>
            </a:r>
            <a:endParaRPr lang="en-US" sz="1800" b="0" dirty="0">
              <a:ln w="0"/>
              <a:solidFill>
                <a:srgbClr val="C00000"/>
              </a:solidFill>
              <a:effectLst>
                <a:outerShdw blurRad="38100" dist="19050" dir="2700000" algn="tl" rotWithShape="0">
                  <a:schemeClr val="dk1">
                    <a:alpha val="40000"/>
                  </a:schemeClr>
                </a:outerShdw>
              </a:effectLst>
              <a:latin typeface="Calibri" pitchFamily="34" charset="0"/>
            </a:endParaRPr>
          </a:p>
        </p:txBody>
      </p:sp>
      <p:graphicFrame>
        <p:nvGraphicFramePr>
          <p:cNvPr id="7" name="Γράφημα 10">
            <a:extLst>
              <a:ext uri="{FF2B5EF4-FFF2-40B4-BE49-F238E27FC236}">
                <a16:creationId xmlns:a16="http://schemas.microsoft.com/office/drawing/2014/main" id="{C24ED7C3-CA12-406E-9BA6-790218E8D997}"/>
              </a:ext>
            </a:extLst>
          </p:cNvPr>
          <p:cNvGraphicFramePr>
            <a:graphicFrameLocks/>
          </p:cNvGraphicFramePr>
          <p:nvPr/>
        </p:nvGraphicFramePr>
        <p:xfrm>
          <a:off x="94083" y="1981200"/>
          <a:ext cx="4477917" cy="2086248"/>
        </p:xfrm>
        <a:graphic>
          <a:graphicData uri="http://schemas.openxmlformats.org/drawingml/2006/chart">
            <c:chart xmlns:c="http://schemas.openxmlformats.org/drawingml/2006/chart" xmlns:r="http://schemas.openxmlformats.org/officeDocument/2006/relationships" r:id="rId2"/>
          </a:graphicData>
        </a:graphic>
      </p:graphicFrame>
      <p:pic>
        <p:nvPicPr>
          <p:cNvPr id="2" name="Εικόνα 1">
            <a:extLst>
              <a:ext uri="{FF2B5EF4-FFF2-40B4-BE49-F238E27FC236}">
                <a16:creationId xmlns:a16="http://schemas.microsoft.com/office/drawing/2014/main" id="{4F3192B9-E365-4089-8CA0-338FDAE04767}"/>
              </a:ext>
            </a:extLst>
          </p:cNvPr>
          <p:cNvPicPr>
            <a:picLocks noChangeAspect="1"/>
          </p:cNvPicPr>
          <p:nvPr/>
        </p:nvPicPr>
        <p:blipFill>
          <a:blip r:embed="rId3"/>
          <a:stretch>
            <a:fillRect/>
          </a:stretch>
        </p:blipFill>
        <p:spPr>
          <a:xfrm>
            <a:off x="94083" y="4143648"/>
            <a:ext cx="4477917" cy="2609248"/>
          </a:xfrm>
          <a:prstGeom prst="rect">
            <a:avLst/>
          </a:prstGeom>
        </p:spPr>
      </p:pic>
      <p:pic>
        <p:nvPicPr>
          <p:cNvPr id="3" name="Εικόνα 2">
            <a:extLst>
              <a:ext uri="{FF2B5EF4-FFF2-40B4-BE49-F238E27FC236}">
                <a16:creationId xmlns:a16="http://schemas.microsoft.com/office/drawing/2014/main" id="{AFB25956-FE1F-4160-97F6-9A0E2496D169}"/>
              </a:ext>
            </a:extLst>
          </p:cNvPr>
          <p:cNvPicPr>
            <a:picLocks noChangeAspect="1"/>
          </p:cNvPicPr>
          <p:nvPr/>
        </p:nvPicPr>
        <p:blipFill>
          <a:blip r:embed="rId4"/>
          <a:stretch>
            <a:fillRect/>
          </a:stretch>
        </p:blipFill>
        <p:spPr>
          <a:xfrm>
            <a:off x="4876800" y="1981201"/>
            <a:ext cx="3967010" cy="2086248"/>
          </a:xfrm>
          <a:prstGeom prst="rect">
            <a:avLst/>
          </a:prstGeom>
        </p:spPr>
      </p:pic>
      <p:pic>
        <p:nvPicPr>
          <p:cNvPr id="10" name="Εικόνα 9">
            <a:extLst>
              <a:ext uri="{FF2B5EF4-FFF2-40B4-BE49-F238E27FC236}">
                <a16:creationId xmlns:a16="http://schemas.microsoft.com/office/drawing/2014/main" id="{F81701C5-A051-4077-A739-232983DC56EC}"/>
              </a:ext>
            </a:extLst>
          </p:cNvPr>
          <p:cNvPicPr>
            <a:picLocks noChangeAspect="1"/>
          </p:cNvPicPr>
          <p:nvPr/>
        </p:nvPicPr>
        <p:blipFill>
          <a:blip r:embed="rId5"/>
          <a:stretch>
            <a:fillRect/>
          </a:stretch>
        </p:blipFill>
        <p:spPr>
          <a:xfrm>
            <a:off x="4800599" y="4143648"/>
            <a:ext cx="4008811" cy="2409552"/>
          </a:xfrm>
          <a:prstGeom prst="rect">
            <a:avLst/>
          </a:prstGeom>
        </p:spPr>
      </p:pic>
    </p:spTree>
    <p:extLst>
      <p:ext uri="{BB962C8B-B14F-4D97-AF65-F5344CB8AC3E}">
        <p14:creationId xmlns:p14="http://schemas.microsoft.com/office/powerpoint/2010/main" val="209762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idx="4294967295"/>
          </p:nvPr>
        </p:nvSpPr>
        <p:spPr>
          <a:xfrm>
            <a:off x="1447801" y="1257300"/>
            <a:ext cx="6477000" cy="609600"/>
          </a:xfrm>
        </p:spPr>
        <p:txBody>
          <a:bodyPr>
            <a:noAutofit/>
          </a:bodyPr>
          <a:lstStyle/>
          <a:p>
            <a:r>
              <a:rPr lang="el-GR" sz="2000" dirty="0">
                <a:ln w="0"/>
                <a:solidFill>
                  <a:srgbClr val="C00000"/>
                </a:solidFill>
                <a:effectLst>
                  <a:outerShdw blurRad="38100" dist="19050" dir="2700000" algn="tl" rotWithShape="0">
                    <a:schemeClr val="dk1">
                      <a:alpha val="40000"/>
                    </a:schemeClr>
                  </a:outerShdw>
                </a:effectLst>
                <a:latin typeface="Calibri" pitchFamily="34" charset="0"/>
              </a:rPr>
              <a:t>ΣΥΝΕΡΓΑΖΟΜΕΝΕΣ ΜΟΝΑΔΕΣ ΑΝΑΚΥΚΛΩΣΗΣ ΣΤΗΝ ΛΑΡΙΣΑ</a:t>
            </a:r>
            <a:endParaRPr lang="en-US" sz="2000" dirty="0">
              <a:ln w="0"/>
              <a:solidFill>
                <a:srgbClr val="C00000"/>
              </a:solidFill>
              <a:effectLst>
                <a:outerShdw blurRad="38100" dist="19050" dir="2700000" algn="tl" rotWithShape="0">
                  <a:schemeClr val="dk1">
                    <a:alpha val="40000"/>
                  </a:schemeClr>
                </a:outerShdw>
              </a:effectLst>
              <a:latin typeface="Calibri" pitchFamily="34" charset="0"/>
            </a:endParaRPr>
          </a:p>
        </p:txBody>
      </p:sp>
      <p:pic>
        <p:nvPicPr>
          <p:cNvPr id="2" name="Picture 1">
            <a:extLst>
              <a:ext uri="{FF2B5EF4-FFF2-40B4-BE49-F238E27FC236}">
                <a16:creationId xmlns:a16="http://schemas.microsoft.com/office/drawing/2014/main" id="{79498DA4-D27C-4BF3-A97E-5F4D65983B42}"/>
              </a:ext>
            </a:extLst>
          </p:cNvPr>
          <p:cNvPicPr>
            <a:picLocks noChangeAspect="1"/>
          </p:cNvPicPr>
          <p:nvPr/>
        </p:nvPicPr>
        <p:blipFill>
          <a:blip r:embed="rId2"/>
          <a:stretch>
            <a:fillRect/>
          </a:stretch>
        </p:blipFill>
        <p:spPr>
          <a:xfrm>
            <a:off x="2324101" y="1866900"/>
            <a:ext cx="4724400" cy="4309286"/>
          </a:xfrm>
          <a:prstGeom prst="rect">
            <a:avLst/>
          </a:prstGeom>
        </p:spPr>
      </p:pic>
      <p:sp>
        <p:nvSpPr>
          <p:cNvPr id="5" name="1 - Τίτλος">
            <a:extLst>
              <a:ext uri="{FF2B5EF4-FFF2-40B4-BE49-F238E27FC236}">
                <a16:creationId xmlns:a16="http://schemas.microsoft.com/office/drawing/2014/main" id="{A6845685-1D2E-4A85-86B0-748B6A17449A}"/>
              </a:ext>
            </a:extLst>
          </p:cNvPr>
          <p:cNvSpPr txBox="1">
            <a:spLocks/>
          </p:cNvSpPr>
          <p:nvPr/>
        </p:nvSpPr>
        <p:spPr>
          <a:xfrm>
            <a:off x="7203219" y="5410200"/>
            <a:ext cx="15240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2000" dirty="0">
                <a:ln w="0"/>
                <a:solidFill>
                  <a:srgbClr val="C00000"/>
                </a:solidFill>
                <a:effectLst>
                  <a:outerShdw blurRad="38100" dist="19050" dir="2700000" algn="tl" rotWithShape="0">
                    <a:schemeClr val="dk1">
                      <a:alpha val="40000"/>
                    </a:schemeClr>
                  </a:outerShdw>
                </a:effectLst>
                <a:latin typeface="Calibri" pitchFamily="34" charset="0"/>
              </a:rPr>
              <a:t>ΛΑΤΟΜΕΙΑ ΤΥΡΝΑΒΟΥ</a:t>
            </a:r>
            <a:endParaRPr lang="en-US" sz="20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3" name="1 - Τίτλος">
            <a:extLst>
              <a:ext uri="{FF2B5EF4-FFF2-40B4-BE49-F238E27FC236}">
                <a16:creationId xmlns:a16="http://schemas.microsoft.com/office/drawing/2014/main" id="{9D64AA0F-C1E4-4E7C-B5F4-3CE1DB34E576}"/>
              </a:ext>
            </a:extLst>
          </p:cNvPr>
          <p:cNvSpPr txBox="1">
            <a:spLocks/>
          </p:cNvSpPr>
          <p:nvPr/>
        </p:nvSpPr>
        <p:spPr>
          <a:xfrm>
            <a:off x="7355619" y="2895600"/>
            <a:ext cx="12192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2000" dirty="0">
                <a:ln w="0"/>
                <a:solidFill>
                  <a:srgbClr val="C00000"/>
                </a:solidFill>
                <a:effectLst>
                  <a:outerShdw blurRad="38100" dist="19050" dir="2700000" algn="tl" rotWithShape="0">
                    <a:schemeClr val="dk1">
                      <a:alpha val="40000"/>
                    </a:schemeClr>
                  </a:outerShdw>
                </a:effectLst>
                <a:latin typeface="Calibri" pitchFamily="34" charset="0"/>
              </a:rPr>
              <a:t>ΕΑΣΑ ΙΚΕ</a:t>
            </a:r>
            <a:endParaRPr lang="en-US" sz="20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8" name="1 - Τίτλος">
            <a:extLst>
              <a:ext uri="{FF2B5EF4-FFF2-40B4-BE49-F238E27FC236}">
                <a16:creationId xmlns:a16="http://schemas.microsoft.com/office/drawing/2014/main" id="{0560B4C0-1B90-4213-A97A-4BB824706E18}"/>
              </a:ext>
            </a:extLst>
          </p:cNvPr>
          <p:cNvSpPr txBox="1">
            <a:spLocks/>
          </p:cNvSpPr>
          <p:nvPr/>
        </p:nvSpPr>
        <p:spPr>
          <a:xfrm>
            <a:off x="53673" y="2209800"/>
            <a:ext cx="21336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l-GR" sz="1600" dirty="0">
                <a:ln w="0"/>
                <a:solidFill>
                  <a:srgbClr val="C00000"/>
                </a:solidFill>
                <a:effectLst>
                  <a:outerShdw blurRad="38100" dist="19050" dir="2700000" algn="tl" rotWithShape="0">
                    <a:schemeClr val="dk1">
                      <a:alpha val="40000"/>
                    </a:schemeClr>
                  </a:outerShdw>
                </a:effectLst>
                <a:latin typeface="Calibri" pitchFamily="34" charset="0"/>
              </a:rPr>
              <a:t>Κ. ΚΑΡΑΜΑΝΛΗΣ – ΛΑΤΟΜΕΙΑ ΘΕΣΣΑΛΙΑΣ</a:t>
            </a:r>
            <a:endParaRPr lang="en-US" sz="16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10" name="1 - Τίτλος">
            <a:extLst>
              <a:ext uri="{FF2B5EF4-FFF2-40B4-BE49-F238E27FC236}">
                <a16:creationId xmlns:a16="http://schemas.microsoft.com/office/drawing/2014/main" id="{21478445-F282-418C-A2D5-358E0035C8EC}"/>
              </a:ext>
            </a:extLst>
          </p:cNvPr>
          <p:cNvSpPr txBox="1">
            <a:spLocks/>
          </p:cNvSpPr>
          <p:nvPr/>
        </p:nvSpPr>
        <p:spPr>
          <a:xfrm>
            <a:off x="173191" y="4572000"/>
            <a:ext cx="1894564"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2000" dirty="0">
                <a:ln w="0"/>
                <a:solidFill>
                  <a:srgbClr val="C00000"/>
                </a:solidFill>
                <a:effectLst>
                  <a:outerShdw blurRad="38100" dist="19050" dir="2700000" algn="tl" rotWithShape="0">
                    <a:schemeClr val="dk1">
                      <a:alpha val="40000"/>
                    </a:schemeClr>
                  </a:outerShdw>
                </a:effectLst>
                <a:latin typeface="Calibri" pitchFamily="34" charset="0"/>
              </a:rPr>
              <a:t>ΜΗΛΙΩΝΗΣ Α.Ε.</a:t>
            </a:r>
            <a:endParaRPr lang="en-US" sz="2000" dirty="0">
              <a:ln w="0"/>
              <a:solidFill>
                <a:srgbClr val="C00000"/>
              </a:solidFill>
              <a:effectLst>
                <a:outerShdw blurRad="38100" dist="19050" dir="2700000" algn="tl" rotWithShape="0">
                  <a:schemeClr val="dk1">
                    <a:alpha val="40000"/>
                  </a:schemeClr>
                </a:outerShdw>
              </a:effectLst>
              <a:latin typeface="Calibri" pitchFamily="34" charset="0"/>
            </a:endParaRPr>
          </a:p>
        </p:txBody>
      </p:sp>
      <p:cxnSp>
        <p:nvCxnSpPr>
          <p:cNvPr id="12" name="Straight Connector 11">
            <a:extLst>
              <a:ext uri="{FF2B5EF4-FFF2-40B4-BE49-F238E27FC236}">
                <a16:creationId xmlns:a16="http://schemas.microsoft.com/office/drawing/2014/main" id="{F42A00BF-7C47-4A79-A619-1F887130D844}"/>
              </a:ext>
            </a:extLst>
          </p:cNvPr>
          <p:cNvCxnSpPr>
            <a:endCxn id="8" idx="3"/>
          </p:cNvCxnSpPr>
          <p:nvPr/>
        </p:nvCxnSpPr>
        <p:spPr>
          <a:xfrm flipH="1" flipV="1">
            <a:off x="2187273" y="2514600"/>
            <a:ext cx="1622727" cy="1524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4128D6-A046-4EB0-B0F1-7B73E8004B24}"/>
              </a:ext>
            </a:extLst>
          </p:cNvPr>
          <p:cNvCxnSpPr>
            <a:cxnSpLocks/>
          </p:cNvCxnSpPr>
          <p:nvPr/>
        </p:nvCxnSpPr>
        <p:spPr>
          <a:xfrm flipH="1">
            <a:off x="1752600" y="2971800"/>
            <a:ext cx="2819400" cy="16002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3B9B35-A2E3-49C5-AD26-CF8E90FFB77B}"/>
              </a:ext>
            </a:extLst>
          </p:cNvPr>
          <p:cNvCxnSpPr>
            <a:cxnSpLocks/>
          </p:cNvCxnSpPr>
          <p:nvPr/>
        </p:nvCxnSpPr>
        <p:spPr>
          <a:xfrm flipV="1">
            <a:off x="6477000" y="3429000"/>
            <a:ext cx="1447801" cy="16764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847E77-C05A-4059-A476-72AF42E54119}"/>
              </a:ext>
            </a:extLst>
          </p:cNvPr>
          <p:cNvCxnSpPr>
            <a:cxnSpLocks/>
            <a:endCxn id="5" idx="1"/>
          </p:cNvCxnSpPr>
          <p:nvPr/>
        </p:nvCxnSpPr>
        <p:spPr>
          <a:xfrm>
            <a:off x="5943600" y="5715000"/>
            <a:ext cx="1259619"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idx="4294967295"/>
          </p:nvPr>
        </p:nvSpPr>
        <p:spPr>
          <a:xfrm>
            <a:off x="1532408" y="1342404"/>
            <a:ext cx="2867025" cy="396875"/>
          </a:xfrm>
        </p:spPr>
        <p:txBody>
          <a:bodyPr>
            <a:noAutofit/>
          </a:bodyPr>
          <a:lstStyle/>
          <a:p>
            <a:r>
              <a:rPr lang="el-GR" sz="2900" dirty="0">
                <a:ln w="0"/>
                <a:solidFill>
                  <a:srgbClr val="C00000"/>
                </a:solidFill>
                <a:effectLst>
                  <a:outerShdw blurRad="38100" dist="19050" dir="2700000" algn="tl" rotWithShape="0">
                    <a:schemeClr val="dk1">
                      <a:alpha val="40000"/>
                    </a:schemeClr>
                  </a:outerShdw>
                </a:effectLst>
                <a:latin typeface="Calibri" pitchFamily="34" charset="0"/>
              </a:rPr>
              <a:t>Το πρόβλημα</a:t>
            </a:r>
            <a:endParaRPr lang="en-US" sz="2900" dirty="0">
              <a:ln w="0"/>
              <a:solidFill>
                <a:srgbClr val="C00000"/>
              </a:solidFill>
              <a:effectLst>
                <a:outerShdw blurRad="38100" dist="19050" dir="2700000" algn="tl" rotWithShape="0">
                  <a:schemeClr val="dk1">
                    <a:alpha val="40000"/>
                  </a:schemeClr>
                </a:outerShdw>
              </a:effectLst>
              <a:latin typeface="Calibri"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141"/>
          <a:stretch/>
        </p:blipFill>
        <p:spPr>
          <a:xfrm>
            <a:off x="2816874" y="2222534"/>
            <a:ext cx="3079428" cy="1790797"/>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63" y="2539902"/>
            <a:ext cx="2512176" cy="1876378"/>
          </a:xfrm>
          <a:prstGeom prst="rect">
            <a:avLst/>
          </a:prstGeom>
          <a:ln>
            <a:noFill/>
          </a:ln>
          <a:effectLst>
            <a:softEdge rad="112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329" y="2176458"/>
            <a:ext cx="2689817" cy="2009061"/>
          </a:xfrm>
          <a:prstGeom prst="rect">
            <a:avLst/>
          </a:prstGeom>
          <a:ln>
            <a:noFill/>
          </a:ln>
          <a:effectLst>
            <a:softEdge rad="112500"/>
          </a:effectLst>
        </p:spPr>
      </p:pic>
      <p:sp>
        <p:nvSpPr>
          <p:cNvPr id="11" name="Rectangle 10"/>
          <p:cNvSpPr/>
          <p:nvPr/>
        </p:nvSpPr>
        <p:spPr>
          <a:xfrm>
            <a:off x="67065" y="2405998"/>
            <a:ext cx="2823772" cy="240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Θέρμη Θεσσαλονίκης</a:t>
            </a:r>
          </a:p>
        </p:txBody>
      </p:sp>
      <p:sp>
        <p:nvSpPr>
          <p:cNvPr id="13" name="Rectangle 12"/>
          <p:cNvSpPr/>
          <p:nvPr/>
        </p:nvSpPr>
        <p:spPr>
          <a:xfrm>
            <a:off x="6545039" y="1981438"/>
            <a:ext cx="1713364" cy="360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Σέρρες</a:t>
            </a:r>
          </a:p>
        </p:txBody>
      </p:sp>
      <p:sp>
        <p:nvSpPr>
          <p:cNvPr id="15" name="Rectangle 14"/>
          <p:cNvSpPr/>
          <p:nvPr/>
        </p:nvSpPr>
        <p:spPr>
          <a:xfrm>
            <a:off x="2720360" y="1981200"/>
            <a:ext cx="3215079" cy="240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Πανόραμα Θεσσαλονίκης</a:t>
            </a:r>
          </a:p>
        </p:txBody>
      </p:sp>
      <p:pic>
        <p:nvPicPr>
          <p:cNvPr id="16" name="Picture 15"/>
          <p:cNvPicPr>
            <a:picLocks noChangeAspect="1"/>
          </p:cNvPicPr>
          <p:nvPr/>
        </p:nvPicPr>
        <p:blipFill rotWithShape="1">
          <a:blip r:embed="rId5"/>
          <a:srcRect l="24079" t="38108"/>
          <a:stretch/>
        </p:blipFill>
        <p:spPr>
          <a:xfrm>
            <a:off x="1503833" y="4438130"/>
            <a:ext cx="3525031" cy="1447483"/>
          </a:xfrm>
          <a:prstGeom prst="rect">
            <a:avLst/>
          </a:prstGeom>
          <a:ln>
            <a:noFill/>
          </a:ln>
          <a:effectLst>
            <a:softEdge rad="112500"/>
          </a:effectLst>
        </p:spPr>
      </p:pic>
      <p:sp>
        <p:nvSpPr>
          <p:cNvPr id="17" name="Rectangle 16"/>
          <p:cNvSpPr/>
          <p:nvPr/>
        </p:nvSpPr>
        <p:spPr>
          <a:xfrm>
            <a:off x="3470091" y="4212254"/>
            <a:ext cx="2823772" cy="240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Καβάλα</a:t>
            </a:r>
          </a:p>
        </p:txBody>
      </p:sp>
      <p:pic>
        <p:nvPicPr>
          <p:cNvPr id="2050" name="Picture 2" descr="Αποτέλεσμα εικόνας για μπάζα κομοτηνή"/>
          <p:cNvPicPr>
            <a:picLocks noChangeAspect="1" noChangeArrowheads="1"/>
          </p:cNvPicPr>
          <p:nvPr/>
        </p:nvPicPr>
        <p:blipFill rotWithShape="1">
          <a:blip r:embed="rId6">
            <a:extLst>
              <a:ext uri="{28A0092B-C50C-407E-A947-70E740481C1C}">
                <a14:useLocalDpi xmlns:a14="http://schemas.microsoft.com/office/drawing/2010/main" val="0"/>
              </a:ext>
            </a:extLst>
          </a:blip>
          <a:srcRect t="21732" b="11838"/>
          <a:stretch/>
        </p:blipFill>
        <p:spPr bwMode="auto">
          <a:xfrm>
            <a:off x="4982694" y="4416280"/>
            <a:ext cx="3749452" cy="2136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3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28600" y="1752600"/>
            <a:ext cx="2971800" cy="609600"/>
          </a:xfrm>
        </p:spPr>
        <p:txBody>
          <a:bodyPr>
            <a:noAutofit/>
          </a:bodyPr>
          <a:lstStyle/>
          <a:p>
            <a:r>
              <a:rPr lang="el-GR" sz="2800" dirty="0">
                <a:ln w="0"/>
                <a:solidFill>
                  <a:srgbClr val="C00000"/>
                </a:solidFill>
                <a:effectLst>
                  <a:outerShdw blurRad="38100" dist="19050" dir="2700000" algn="tl" rotWithShape="0">
                    <a:schemeClr val="dk1">
                      <a:alpha val="40000"/>
                    </a:schemeClr>
                  </a:outerShdw>
                </a:effectLst>
                <a:latin typeface="Calibri" pitchFamily="34" charset="0"/>
              </a:rPr>
              <a:t>ΔΙΑΓΡΑΜΜΑ ΡΟΗΣ</a:t>
            </a:r>
            <a:endParaRPr lang="en-US" sz="2800" dirty="0">
              <a:ln w="0"/>
              <a:solidFill>
                <a:srgbClr val="C00000"/>
              </a:solidFill>
              <a:effectLst>
                <a:outerShdw blurRad="38100" dist="19050" dir="2700000" algn="tl" rotWithShape="0">
                  <a:schemeClr val="dk1">
                    <a:alpha val="40000"/>
                  </a:schemeClr>
                </a:outerShdw>
              </a:effectLst>
              <a:latin typeface="Calibri" pitchFamily="34" charset="0"/>
            </a:endParaRPr>
          </a:p>
        </p:txBody>
      </p:sp>
      <p:grpSp>
        <p:nvGrpSpPr>
          <p:cNvPr id="68" name="67 - Ομάδα"/>
          <p:cNvGrpSpPr/>
          <p:nvPr/>
        </p:nvGrpSpPr>
        <p:grpSpPr>
          <a:xfrm>
            <a:off x="1600200" y="1752600"/>
            <a:ext cx="6775648" cy="4404320"/>
            <a:chOff x="107504" y="476672"/>
            <a:chExt cx="8496944" cy="5832648"/>
          </a:xfrm>
        </p:grpSpPr>
        <p:sp>
          <p:nvSpPr>
            <p:cNvPr id="69" name="68 - Διάγραμμα ροής: Είσοδος/έξοδος"/>
            <p:cNvSpPr/>
            <p:nvPr/>
          </p:nvSpPr>
          <p:spPr>
            <a:xfrm>
              <a:off x="2699792" y="476672"/>
              <a:ext cx="3672408" cy="648072"/>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ΕΙΣΟΔΟΣ</a:t>
              </a:r>
            </a:p>
            <a:p>
              <a:pPr algn="ctr"/>
              <a:r>
                <a:rPr lang="el-GR" sz="800" dirty="0"/>
                <a:t> (Σκυρόδεμα, άσφαλτος, πέτρες, χώμα)</a:t>
              </a:r>
              <a:endParaRPr lang="en-US" sz="800" dirty="0"/>
            </a:p>
          </p:txBody>
        </p:sp>
        <p:sp>
          <p:nvSpPr>
            <p:cNvPr id="70" name="69 - Διάγραμμα ροής: Διεργασία"/>
            <p:cNvSpPr/>
            <p:nvPr/>
          </p:nvSpPr>
          <p:spPr>
            <a:xfrm>
              <a:off x="3347864" y="1484784"/>
              <a:ext cx="1656184" cy="576064"/>
            </a:xfrm>
            <a:prstGeom prst="flowChartProcess">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Α’ ΘΡΑΥΣΗ</a:t>
              </a:r>
              <a:endParaRPr lang="en-US" sz="800" dirty="0"/>
            </a:p>
          </p:txBody>
        </p:sp>
        <p:sp>
          <p:nvSpPr>
            <p:cNvPr id="71" name="70 - Διάγραμμα ροής: Διεργασία"/>
            <p:cNvSpPr/>
            <p:nvPr/>
          </p:nvSpPr>
          <p:spPr>
            <a:xfrm>
              <a:off x="3347864" y="2420888"/>
              <a:ext cx="1656184" cy="576064"/>
            </a:xfrm>
            <a:prstGeom prst="flowChartProcess">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ΚΟΣΚΙΝΙΣΗ</a:t>
              </a:r>
              <a:endParaRPr lang="en-US" sz="800" dirty="0"/>
            </a:p>
          </p:txBody>
        </p:sp>
        <p:sp>
          <p:nvSpPr>
            <p:cNvPr id="72" name="71 - Διάγραμμα ροής: Διεργασία"/>
            <p:cNvSpPr/>
            <p:nvPr/>
          </p:nvSpPr>
          <p:spPr>
            <a:xfrm>
              <a:off x="6372200" y="1484784"/>
              <a:ext cx="1728192" cy="576064"/>
            </a:xfrm>
            <a:prstGeom prst="flowChartProcess">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ΚΟΣΚΙΝΙΣΗ</a:t>
              </a:r>
              <a:endParaRPr lang="en-US" sz="800" dirty="0"/>
            </a:p>
          </p:txBody>
        </p:sp>
        <p:sp>
          <p:nvSpPr>
            <p:cNvPr id="73" name="72 - Διάγραμμα ροής: Διεργασία"/>
            <p:cNvSpPr/>
            <p:nvPr/>
          </p:nvSpPr>
          <p:spPr>
            <a:xfrm>
              <a:off x="539552" y="4005064"/>
              <a:ext cx="1872208" cy="576064"/>
            </a:xfrm>
            <a:prstGeom prst="flowChartProcess">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 Β’ ΘΡΑΥΣΗ</a:t>
              </a:r>
              <a:endParaRPr lang="en-US" sz="800" dirty="0"/>
            </a:p>
          </p:txBody>
        </p:sp>
        <p:sp>
          <p:nvSpPr>
            <p:cNvPr id="74" name="73 - Διάγραμμα ροής: Διεργασία"/>
            <p:cNvSpPr/>
            <p:nvPr/>
          </p:nvSpPr>
          <p:spPr>
            <a:xfrm>
              <a:off x="539552" y="4941168"/>
              <a:ext cx="1872208" cy="576064"/>
            </a:xfrm>
            <a:prstGeom prst="flowChartProcess">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ΚΟΣΚΙΝΙΣΗ</a:t>
              </a:r>
              <a:endParaRPr lang="en-US" sz="800" dirty="0"/>
            </a:p>
          </p:txBody>
        </p:sp>
        <p:cxnSp>
          <p:nvCxnSpPr>
            <p:cNvPr id="75" name="74 - Ευθύγραμμο βέλος σύνδεσης"/>
            <p:cNvCxnSpPr>
              <a:stCxn id="70" idx="3"/>
              <a:endCxn id="72" idx="1"/>
            </p:cNvCxnSpPr>
            <p:nvPr/>
          </p:nvCxnSpPr>
          <p:spPr>
            <a:xfrm>
              <a:off x="5004048" y="1772816"/>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75 - Ευθύγραμμο βέλος σύνδεσης"/>
            <p:cNvCxnSpPr>
              <a:stCxn id="69" idx="3"/>
              <a:endCxn id="70" idx="0"/>
            </p:cNvCxnSpPr>
            <p:nvPr/>
          </p:nvCxnSpPr>
          <p:spPr>
            <a:xfrm>
              <a:off x="4168755" y="1124744"/>
              <a:ext cx="7201"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76 - Ευθεία γραμμή σύνδεσης"/>
            <p:cNvCxnSpPr>
              <a:stCxn id="71" idx="1"/>
            </p:cNvCxnSpPr>
            <p:nvPr/>
          </p:nvCxnSpPr>
          <p:spPr>
            <a:xfrm flipH="1">
              <a:off x="1475656" y="2708920"/>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77 - Ευθύγραμμο βέλος σύνδεσης"/>
            <p:cNvCxnSpPr/>
            <p:nvPr/>
          </p:nvCxnSpPr>
          <p:spPr>
            <a:xfrm>
              <a:off x="1475656" y="27089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78 - Ορθογώνιο"/>
            <p:cNvSpPr/>
            <p:nvPr/>
          </p:nvSpPr>
          <p:spPr>
            <a:xfrm>
              <a:off x="1827547" y="2420888"/>
              <a:ext cx="944252" cy="360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ysClr val="windowText" lastClr="000000"/>
                  </a:solidFill>
                </a:rPr>
                <a:t>&gt; 8</a:t>
              </a:r>
              <a:r>
                <a:rPr lang="el-GR" sz="800" dirty="0">
                  <a:solidFill>
                    <a:sysClr val="windowText" lastClr="000000"/>
                  </a:solidFill>
                </a:rPr>
                <a:t>0</a:t>
              </a:r>
              <a:r>
                <a:rPr lang="en-US" sz="800" dirty="0">
                  <a:solidFill>
                    <a:sysClr val="windowText" lastClr="000000"/>
                  </a:solidFill>
                </a:rPr>
                <a:t>mm</a:t>
              </a:r>
            </a:p>
          </p:txBody>
        </p:sp>
        <p:cxnSp>
          <p:nvCxnSpPr>
            <p:cNvPr id="80" name="79 - Ευθύγραμμο βέλος σύνδεσης"/>
            <p:cNvCxnSpPr>
              <a:stCxn id="70" idx="2"/>
              <a:endCxn id="71" idx="0"/>
            </p:cNvCxnSpPr>
            <p:nvPr/>
          </p:nvCxnSpPr>
          <p:spPr>
            <a:xfrm>
              <a:off x="4175956" y="206084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80 - Διάγραμμα ροής: Εναλλακτική διεργασία"/>
            <p:cNvSpPr/>
            <p:nvPr/>
          </p:nvSpPr>
          <p:spPr>
            <a:xfrm>
              <a:off x="611560" y="3068960"/>
              <a:ext cx="1728192" cy="576064"/>
            </a:xfrm>
            <a:prstGeom prst="flowChartAlternateProcess">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ΑΠΟΘΗΚΕΥΣΗ</a:t>
              </a:r>
              <a:endParaRPr lang="en-US" sz="800" dirty="0"/>
            </a:p>
            <a:p>
              <a:pPr algn="ctr"/>
              <a:r>
                <a:rPr lang="en-US" sz="800" dirty="0"/>
                <a:t>(</a:t>
              </a:r>
              <a:r>
                <a:rPr lang="el-GR" sz="800" dirty="0"/>
                <a:t>ΣΙΛΟ </a:t>
              </a:r>
              <a:r>
                <a:rPr lang="en-US" sz="800" dirty="0"/>
                <a:t>)</a:t>
              </a:r>
            </a:p>
          </p:txBody>
        </p:sp>
        <p:cxnSp>
          <p:nvCxnSpPr>
            <p:cNvPr id="82" name="81 - Ευθύγραμμο βέλος σύνδεσης"/>
            <p:cNvCxnSpPr/>
            <p:nvPr/>
          </p:nvCxnSpPr>
          <p:spPr>
            <a:xfrm>
              <a:off x="1475656" y="36450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82 - Ευθύγραμμο βέλος σύνδεσης"/>
            <p:cNvCxnSpPr/>
            <p:nvPr/>
          </p:nvCxnSpPr>
          <p:spPr>
            <a:xfrm>
              <a:off x="539552" y="566124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83 - Ευθύγραμμο βέλος σύνδεσης"/>
            <p:cNvCxnSpPr/>
            <p:nvPr/>
          </p:nvCxnSpPr>
          <p:spPr>
            <a:xfrm>
              <a:off x="1475656" y="551723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84 - Ευθύγραμμο βέλος σύνδεσης"/>
            <p:cNvCxnSpPr/>
            <p:nvPr/>
          </p:nvCxnSpPr>
          <p:spPr>
            <a:xfrm>
              <a:off x="2411760" y="566124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flipH="1">
              <a:off x="539552" y="5661248"/>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86 - Ευθύγραμμο βέλος σύνδεσης"/>
            <p:cNvCxnSpPr/>
            <p:nvPr/>
          </p:nvCxnSpPr>
          <p:spPr>
            <a:xfrm>
              <a:off x="1475656" y="458112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87 - Διάγραμμα ροής: Είσοδος/έξοδος"/>
            <p:cNvSpPr/>
            <p:nvPr/>
          </p:nvSpPr>
          <p:spPr>
            <a:xfrm>
              <a:off x="107504" y="5949279"/>
              <a:ext cx="1008111" cy="360041"/>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700" dirty="0"/>
                <a:t>Άμμος</a:t>
              </a:r>
              <a:endParaRPr lang="en-US" sz="700" dirty="0"/>
            </a:p>
          </p:txBody>
        </p:sp>
        <p:sp>
          <p:nvSpPr>
            <p:cNvPr id="89" name="88 - Διάγραμμα ροής: Είσοδος/έξοδος"/>
            <p:cNvSpPr/>
            <p:nvPr/>
          </p:nvSpPr>
          <p:spPr>
            <a:xfrm>
              <a:off x="1835696" y="5949279"/>
              <a:ext cx="1008111" cy="360041"/>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700" dirty="0"/>
                <a:t>Σκύρο</a:t>
              </a:r>
              <a:endParaRPr lang="en-US" sz="700" dirty="0"/>
            </a:p>
          </p:txBody>
        </p:sp>
        <p:sp>
          <p:nvSpPr>
            <p:cNvPr id="90" name="89 - Διάγραμμα ροής: Είσοδος/έξοδος"/>
            <p:cNvSpPr/>
            <p:nvPr/>
          </p:nvSpPr>
          <p:spPr>
            <a:xfrm>
              <a:off x="971600" y="5949280"/>
              <a:ext cx="1008112"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3Α</a:t>
              </a:r>
              <a:endParaRPr lang="en-US" sz="800" dirty="0"/>
            </a:p>
          </p:txBody>
        </p:sp>
        <p:cxnSp>
          <p:nvCxnSpPr>
            <p:cNvPr id="91" name="90 - Ευθύγραμμο βέλος σύνδεσης"/>
            <p:cNvCxnSpPr>
              <a:endCxn id="95" idx="0"/>
            </p:cNvCxnSpPr>
            <p:nvPr/>
          </p:nvCxnSpPr>
          <p:spPr>
            <a:xfrm>
              <a:off x="6372200" y="234888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91 - Ευθύγραμμο βέλος σύνδεσης"/>
            <p:cNvCxnSpPr/>
            <p:nvPr/>
          </p:nvCxnSpPr>
          <p:spPr>
            <a:xfrm>
              <a:off x="7236296" y="2060848"/>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92 - Ευθύγραμμο βέλος σύνδεσης"/>
            <p:cNvCxnSpPr/>
            <p:nvPr/>
          </p:nvCxnSpPr>
          <p:spPr>
            <a:xfrm>
              <a:off x="8100392" y="234888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93 - Ευθεία γραμμή σύνδεσης"/>
            <p:cNvCxnSpPr/>
            <p:nvPr/>
          </p:nvCxnSpPr>
          <p:spPr>
            <a:xfrm flipH="1">
              <a:off x="6372200" y="2348880"/>
              <a:ext cx="1728192"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94 - Διάγραμμα ροής: Είσοδος/έξοδος"/>
            <p:cNvSpPr/>
            <p:nvPr/>
          </p:nvSpPr>
          <p:spPr>
            <a:xfrm>
              <a:off x="5724128" y="2924944"/>
              <a:ext cx="1080120"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Άμμος</a:t>
              </a:r>
              <a:endParaRPr lang="en-US" sz="800" dirty="0"/>
            </a:p>
          </p:txBody>
        </p:sp>
        <p:sp>
          <p:nvSpPr>
            <p:cNvPr id="96" name="95 - Διάγραμμα ροής: Είσοδος/έξοδος"/>
            <p:cNvSpPr/>
            <p:nvPr/>
          </p:nvSpPr>
          <p:spPr>
            <a:xfrm>
              <a:off x="7524328" y="2924944"/>
              <a:ext cx="1080120"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Σκύρο</a:t>
              </a:r>
              <a:endParaRPr lang="en-US" sz="800" dirty="0"/>
            </a:p>
          </p:txBody>
        </p:sp>
        <p:sp>
          <p:nvSpPr>
            <p:cNvPr id="97" name="96 - Διάγραμμα ροής: Είσοδος/έξοδος"/>
            <p:cNvSpPr/>
            <p:nvPr/>
          </p:nvSpPr>
          <p:spPr>
            <a:xfrm>
              <a:off x="6660232" y="2924944"/>
              <a:ext cx="1008112"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3Α</a:t>
              </a:r>
              <a:endParaRPr lang="en-US" sz="800" dirty="0"/>
            </a:p>
          </p:txBody>
        </p:sp>
        <p:cxnSp>
          <p:nvCxnSpPr>
            <p:cNvPr id="98" name="97 - Ευθύγραμμο βέλος σύνδεσης"/>
            <p:cNvCxnSpPr>
              <a:endCxn id="102" idx="0"/>
            </p:cNvCxnSpPr>
            <p:nvPr/>
          </p:nvCxnSpPr>
          <p:spPr>
            <a:xfrm>
              <a:off x="3275856" y="32849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98 - Ευθύγραμμο βέλος σύνδεσης"/>
            <p:cNvCxnSpPr/>
            <p:nvPr/>
          </p:nvCxnSpPr>
          <p:spPr>
            <a:xfrm>
              <a:off x="4139952" y="299695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99 - Ευθύγραμμο βέλος σύνδεσης"/>
            <p:cNvCxnSpPr>
              <a:endCxn id="103" idx="1"/>
            </p:cNvCxnSpPr>
            <p:nvPr/>
          </p:nvCxnSpPr>
          <p:spPr>
            <a:xfrm flipH="1">
              <a:off x="4968044" y="3284984"/>
              <a:ext cx="360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100 - Ευθεία γραμμή σύνδεσης"/>
            <p:cNvCxnSpPr/>
            <p:nvPr/>
          </p:nvCxnSpPr>
          <p:spPr>
            <a:xfrm flipH="1">
              <a:off x="3275856" y="3284984"/>
              <a:ext cx="1728192"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101 - Διάγραμμα ροής: Είσοδος/έξοδος"/>
            <p:cNvSpPr/>
            <p:nvPr/>
          </p:nvSpPr>
          <p:spPr>
            <a:xfrm>
              <a:off x="2627784" y="3861048"/>
              <a:ext cx="1080120"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Άμμος</a:t>
              </a:r>
              <a:endParaRPr lang="en-US" sz="800" dirty="0"/>
            </a:p>
          </p:txBody>
        </p:sp>
        <p:sp>
          <p:nvSpPr>
            <p:cNvPr id="103" name="102 - Διάγραμμα ροής: Είσοδος/έξοδος"/>
            <p:cNvSpPr/>
            <p:nvPr/>
          </p:nvSpPr>
          <p:spPr>
            <a:xfrm>
              <a:off x="4427984" y="3861048"/>
              <a:ext cx="1080120"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Σκύρο</a:t>
              </a:r>
              <a:endParaRPr lang="en-US" sz="800" dirty="0"/>
            </a:p>
          </p:txBody>
        </p:sp>
        <p:sp>
          <p:nvSpPr>
            <p:cNvPr id="104" name="103 - Διάγραμμα ροής: Είσοδος/έξοδος"/>
            <p:cNvSpPr/>
            <p:nvPr/>
          </p:nvSpPr>
          <p:spPr>
            <a:xfrm>
              <a:off x="3563888" y="3861048"/>
              <a:ext cx="1008112" cy="360040"/>
            </a:xfrm>
            <a:prstGeom prst="flowChartInputOutput">
              <a:avLst/>
            </a:prstGeom>
            <a:gradFill flip="none" rotWithShape="1">
              <a:gsLst>
                <a:gs pos="0">
                  <a:srgbClr val="3E6A34">
                    <a:shade val="30000"/>
                    <a:satMod val="115000"/>
                  </a:srgbClr>
                </a:gs>
                <a:gs pos="50000">
                  <a:srgbClr val="3E6A34">
                    <a:shade val="67500"/>
                    <a:satMod val="115000"/>
                  </a:srgbClr>
                </a:gs>
                <a:gs pos="100000">
                  <a:srgbClr val="3E6A34">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3Α</a:t>
              </a:r>
              <a:endParaRPr lang="en-US" sz="800" dirty="0"/>
            </a:p>
          </p:txBody>
        </p:sp>
        <p:sp>
          <p:nvSpPr>
            <p:cNvPr id="105" name="104 - Ορθογώνιο"/>
            <p:cNvSpPr/>
            <p:nvPr/>
          </p:nvSpPr>
          <p:spPr>
            <a:xfrm>
              <a:off x="5292080" y="1412776"/>
              <a:ext cx="8640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ysClr val="windowText" lastClr="000000"/>
                  </a:solidFill>
                </a:rPr>
                <a:t>OVER</a:t>
              </a:r>
            </a:p>
            <a:p>
              <a:pPr algn="ctr"/>
              <a:r>
                <a:rPr lang="en-US" sz="800" dirty="0">
                  <a:solidFill>
                    <a:sysClr val="windowText" lastClr="000000"/>
                  </a:solidFill>
                </a:rPr>
                <a:t>0-100mm</a:t>
              </a:r>
            </a:p>
          </p:txBody>
        </p:sp>
      </p:grpSp>
    </p:spTree>
    <p:extLst>
      <p:ext uri="{BB962C8B-B14F-4D97-AF65-F5344CB8AC3E}">
        <p14:creationId xmlns:p14="http://schemas.microsoft.com/office/powerpoint/2010/main" val="302393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grayscl/>
          </a:blip>
          <a:srcRect t="6481" r="377"/>
          <a:stretch>
            <a:fillRect/>
          </a:stretch>
        </p:blipFill>
        <p:spPr bwMode="auto">
          <a:xfrm>
            <a:off x="1905000" y="1905000"/>
            <a:ext cx="4953000" cy="4331157"/>
          </a:xfrm>
          <a:prstGeom prst="rect">
            <a:avLst/>
          </a:prstGeom>
          <a:solidFill>
            <a:schemeClr val="bg2">
              <a:lumMod val="90000"/>
            </a:schemeClr>
          </a:solidFill>
          <a:ln w="9525">
            <a:noFill/>
            <a:miter lim="800000"/>
            <a:headEnd/>
            <a:tailEnd/>
          </a:ln>
        </p:spPr>
      </p:pic>
      <p:sp>
        <p:nvSpPr>
          <p:cNvPr id="5" name="1 - Τίτλος"/>
          <p:cNvSpPr>
            <a:spLocks noGrp="1"/>
          </p:cNvSpPr>
          <p:nvPr>
            <p:ph type="title" idx="4294967295"/>
          </p:nvPr>
        </p:nvSpPr>
        <p:spPr>
          <a:xfrm>
            <a:off x="1219200" y="1143000"/>
            <a:ext cx="7924800" cy="685800"/>
          </a:xfrm>
        </p:spPr>
        <p:txBody>
          <a:bodyPr>
            <a:normAutofit/>
          </a:bodyPr>
          <a:lstStyle/>
          <a:p>
            <a:pPr lvl="0"/>
            <a:r>
              <a:rPr lang="el-GR" sz="2800" dirty="0">
                <a:ln w="0"/>
                <a:solidFill>
                  <a:srgbClr val="C00000"/>
                </a:solidFill>
                <a:effectLst>
                  <a:outerShdw blurRad="38100" dist="19050" dir="2700000" algn="tl" rotWithShape="0">
                    <a:schemeClr val="dk1">
                      <a:alpha val="40000"/>
                    </a:schemeClr>
                  </a:outerShdw>
                </a:effectLst>
                <a:latin typeface="Calibri" pitchFamily="34" charset="0"/>
              </a:rPr>
              <a:t>ΠΡΟΪΟΝΤΑ ΜΟΝΑΔΑΣ ΑΝΑΚΥΚΛΩΣΗΣ ΑΕΚΚ </a:t>
            </a:r>
            <a:endParaRPr lang="en-US" sz="28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6" name="1 - Τίτλος"/>
          <p:cNvSpPr txBox="1">
            <a:spLocks/>
          </p:cNvSpPr>
          <p:nvPr/>
        </p:nvSpPr>
        <p:spPr>
          <a:xfrm>
            <a:off x="3429000" y="1143000"/>
            <a:ext cx="2743200" cy="6858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Tree>
    <p:extLst>
      <p:ext uri="{BB962C8B-B14F-4D97-AF65-F5344CB8AC3E}">
        <p14:creationId xmlns:p14="http://schemas.microsoft.com/office/powerpoint/2010/main" val="411694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BEFAC11A-042E-4BD8-B64B-46BA3DF9E316}"/>
              </a:ext>
            </a:extLst>
          </p:cNvPr>
          <p:cNvSpPr txBox="1">
            <a:spLocks/>
          </p:cNvSpPr>
          <p:nvPr/>
        </p:nvSpPr>
        <p:spPr>
          <a:xfrm>
            <a:off x="5791200" y="1960307"/>
            <a:ext cx="19812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2800" dirty="0">
                <a:ln w="0"/>
                <a:solidFill>
                  <a:srgbClr val="C00000"/>
                </a:solidFill>
                <a:effectLst>
                  <a:outerShdw blurRad="38100" dist="19050" dir="2700000" algn="tl" rotWithShape="0">
                    <a:schemeClr val="dk1">
                      <a:alpha val="40000"/>
                    </a:schemeClr>
                  </a:outerShdw>
                </a:effectLst>
                <a:latin typeface="Calibri" pitchFamily="34" charset="0"/>
              </a:rPr>
              <a:t>ΣΥΜΒΑΣΕΙΣ</a:t>
            </a:r>
            <a:endParaRPr lang="en-US" sz="28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6" name="1 - Τίτλος">
            <a:extLst>
              <a:ext uri="{FF2B5EF4-FFF2-40B4-BE49-F238E27FC236}">
                <a16:creationId xmlns:a16="http://schemas.microsoft.com/office/drawing/2014/main" id="{A105F93B-EEC8-47E3-85F0-7F33B0992BBA}"/>
              </a:ext>
            </a:extLst>
          </p:cNvPr>
          <p:cNvSpPr txBox="1">
            <a:spLocks/>
          </p:cNvSpPr>
          <p:nvPr/>
        </p:nvSpPr>
        <p:spPr>
          <a:xfrm>
            <a:off x="2514600" y="1295400"/>
            <a:ext cx="396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2800" dirty="0">
                <a:ln w="0"/>
                <a:solidFill>
                  <a:srgbClr val="C00000"/>
                </a:solidFill>
                <a:effectLst>
                  <a:outerShdw blurRad="38100" dist="19050" dir="2700000" algn="tl" rotWithShape="0">
                    <a:schemeClr val="dk1">
                      <a:alpha val="40000"/>
                    </a:schemeClr>
                  </a:outerShdw>
                </a:effectLst>
                <a:latin typeface="Calibri" pitchFamily="34" charset="0"/>
              </a:rPr>
              <a:t>Η ΑΝΑΚΕΜ ΣΤΗ ΛΑΡΙΣΑ</a:t>
            </a:r>
            <a:endParaRPr lang="en-US" sz="2800" dirty="0">
              <a:ln w="0"/>
              <a:solidFill>
                <a:srgbClr val="C00000"/>
              </a:solidFill>
              <a:effectLst>
                <a:outerShdw blurRad="38100" dist="19050" dir="2700000" algn="tl" rotWithShape="0">
                  <a:schemeClr val="dk1">
                    <a:alpha val="40000"/>
                  </a:schemeClr>
                </a:outerShdw>
              </a:effectLst>
              <a:latin typeface="Calibri" pitchFamily="34" charset="0"/>
            </a:endParaRPr>
          </a:p>
        </p:txBody>
      </p:sp>
      <p:graphicFrame>
        <p:nvGraphicFramePr>
          <p:cNvPr id="7" name="Chart 6">
            <a:extLst>
              <a:ext uri="{FF2B5EF4-FFF2-40B4-BE49-F238E27FC236}">
                <a16:creationId xmlns:a16="http://schemas.microsoft.com/office/drawing/2014/main" id="{32FBA834-4AD5-4F8A-A1C2-1E276BCEF306}"/>
              </a:ext>
            </a:extLst>
          </p:cNvPr>
          <p:cNvGraphicFramePr>
            <a:graphicFrameLocks/>
          </p:cNvGraphicFramePr>
          <p:nvPr>
            <p:extLst>
              <p:ext uri="{D42A27DB-BD31-4B8C-83A1-F6EECF244321}">
                <p14:modId xmlns:p14="http://schemas.microsoft.com/office/powerpoint/2010/main" val="2299980458"/>
              </p:ext>
            </p:extLst>
          </p:nvPr>
        </p:nvGraphicFramePr>
        <p:xfrm>
          <a:off x="190500" y="2590801"/>
          <a:ext cx="40767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E34DF50-A1F6-4AB2-BA36-43FCB79C6EF8}"/>
              </a:ext>
            </a:extLst>
          </p:cNvPr>
          <p:cNvGraphicFramePr>
            <a:graphicFrameLocks/>
          </p:cNvGraphicFramePr>
          <p:nvPr>
            <p:extLst>
              <p:ext uri="{D42A27DB-BD31-4B8C-83A1-F6EECF244321}">
                <p14:modId xmlns:p14="http://schemas.microsoft.com/office/powerpoint/2010/main" val="2134848580"/>
              </p:ext>
            </p:extLst>
          </p:nvPr>
        </p:nvGraphicFramePr>
        <p:xfrm>
          <a:off x="4530213" y="2625214"/>
          <a:ext cx="4190998"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3" name="1 - Τίτλος">
            <a:extLst>
              <a:ext uri="{FF2B5EF4-FFF2-40B4-BE49-F238E27FC236}">
                <a16:creationId xmlns:a16="http://schemas.microsoft.com/office/drawing/2014/main" id="{BF4AC687-E76B-462D-A9DE-A466F269B038}"/>
              </a:ext>
            </a:extLst>
          </p:cNvPr>
          <p:cNvSpPr txBox="1">
            <a:spLocks/>
          </p:cNvSpPr>
          <p:nvPr/>
        </p:nvSpPr>
        <p:spPr>
          <a:xfrm>
            <a:off x="1524000" y="1960307"/>
            <a:ext cx="19812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2800" dirty="0">
                <a:ln w="0"/>
                <a:solidFill>
                  <a:srgbClr val="C00000"/>
                </a:solidFill>
                <a:effectLst>
                  <a:outerShdw blurRad="38100" dist="19050" dir="2700000" algn="tl" rotWithShape="0">
                    <a:schemeClr val="dk1">
                      <a:alpha val="40000"/>
                    </a:schemeClr>
                  </a:outerShdw>
                </a:effectLst>
                <a:latin typeface="Calibri" pitchFamily="34" charset="0"/>
              </a:rPr>
              <a:t>ΠΟΣΟΤΗΤΕΣ</a:t>
            </a:r>
            <a:endParaRPr lang="en-US" sz="2800" dirty="0">
              <a:ln w="0"/>
              <a:solidFill>
                <a:srgbClr val="C00000"/>
              </a:solidFill>
              <a:effectLst>
                <a:outerShdw blurRad="38100" dist="19050" dir="2700000" algn="tl" rotWithShape="0">
                  <a:schemeClr val="dk1">
                    <a:alpha val="40000"/>
                  </a:schemeClr>
                </a:outerShdw>
              </a:effectLst>
              <a:latin typeface="Calibri" pitchFamily="34" charset="0"/>
            </a:endParaRPr>
          </a:p>
        </p:txBody>
      </p:sp>
    </p:spTree>
    <p:extLst>
      <p:ext uri="{BB962C8B-B14F-4D97-AF65-F5344CB8AC3E}">
        <p14:creationId xmlns:p14="http://schemas.microsoft.com/office/powerpoint/2010/main" val="225880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76200" y="1447800"/>
            <a:ext cx="9067800" cy="712788"/>
          </a:xfrm>
        </p:spPr>
        <p:txBody>
          <a:bodyPr>
            <a:noAutofit/>
          </a:bodyPr>
          <a:lstStyle/>
          <a:p>
            <a:pPr algn="ctr"/>
            <a:r>
              <a:rPr lang="el-GR" sz="2000" dirty="0">
                <a:ln w="0"/>
                <a:solidFill>
                  <a:srgbClr val="C00000"/>
                </a:solidFill>
                <a:effectLst>
                  <a:outerShdw blurRad="38100" dist="19050" dir="2700000" algn="tl" rotWithShape="0">
                    <a:schemeClr val="dk1">
                      <a:alpha val="40000"/>
                    </a:schemeClr>
                  </a:outerShdw>
                </a:effectLst>
                <a:latin typeface="Calibri" pitchFamily="34" charset="0"/>
              </a:rPr>
              <a:t>ΥΠΟΛΟΓΙΣΜΟΣ ΑΠΟΒΛΗΤΩΝ ΕΚΣΚΑΦΩΝ, ΚΑΤΑΣΚΕΥΩΝ, ΚΑΤΕΔΑΦΙΣΕΩΝ &amp; ΑΝΑΚΑΙΝΙΣΕΩΝ ΠΕΡΙΟΔΟΥ 2005 – 2019 ΣΤΗ Π.Ε. ΛΑΡΙΣΑΣ ΑΠΟ ΙΔΙΩΤΙΚΑ ΕΡΓΑ</a:t>
            </a:r>
            <a:endParaRPr lang="en-US" sz="2000" dirty="0">
              <a:ln w="0"/>
              <a:solidFill>
                <a:srgbClr val="C00000"/>
              </a:solidFill>
              <a:effectLst>
                <a:outerShdw blurRad="38100" dist="19050" dir="2700000" algn="tl" rotWithShape="0">
                  <a:schemeClr val="dk1">
                    <a:alpha val="40000"/>
                  </a:schemeClr>
                </a:outerShdw>
              </a:effectLst>
              <a:latin typeface="Calibri" pitchFamily="34" charset="0"/>
            </a:endParaRPr>
          </a:p>
        </p:txBody>
      </p:sp>
      <p:graphicFrame>
        <p:nvGraphicFramePr>
          <p:cNvPr id="4" name="Chart 3">
            <a:extLst>
              <a:ext uri="{FF2B5EF4-FFF2-40B4-BE49-F238E27FC236}">
                <a16:creationId xmlns:a16="http://schemas.microsoft.com/office/drawing/2014/main" id="{A9366A04-A056-4A9A-86B8-4869167C8DC3}"/>
              </a:ext>
            </a:extLst>
          </p:cNvPr>
          <p:cNvGraphicFramePr>
            <a:graphicFrameLocks/>
          </p:cNvGraphicFramePr>
          <p:nvPr>
            <p:extLst>
              <p:ext uri="{D42A27DB-BD31-4B8C-83A1-F6EECF244321}">
                <p14:modId xmlns:p14="http://schemas.microsoft.com/office/powerpoint/2010/main" val="1332791909"/>
              </p:ext>
            </p:extLst>
          </p:nvPr>
        </p:nvGraphicFramePr>
        <p:xfrm>
          <a:off x="990600" y="2438400"/>
          <a:ext cx="72390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762000" y="1333500"/>
            <a:ext cx="5867400" cy="685800"/>
          </a:xfrm>
        </p:spPr>
        <p:txBody>
          <a:bodyPr>
            <a:normAutofit fontScale="90000"/>
          </a:bodyPr>
          <a:lstStyle/>
          <a:p>
            <a:r>
              <a:rPr lang="el-GR" sz="2400" dirty="0">
                <a:ln w="0"/>
                <a:solidFill>
                  <a:srgbClr val="C00000"/>
                </a:solidFill>
                <a:effectLst>
                  <a:outerShdw blurRad="38100" dist="19050" dir="2700000" algn="tl" rotWithShape="0">
                    <a:schemeClr val="dk1">
                      <a:alpha val="40000"/>
                    </a:schemeClr>
                  </a:outerShdw>
                </a:effectLst>
                <a:latin typeface="Calibri" pitchFamily="34" charset="0"/>
              </a:rPr>
              <a:t>ΤΙ ΠΡΕΠΕΙ ΝΑ ΓΙΝΕΙ ΑΚΟΜΗ ΣΤΗΝ Π.Ε. ΛΑΡΙΣΑΣ</a:t>
            </a:r>
            <a:r>
              <a:rPr lang="el-GR" sz="2400" dirty="0">
                <a:ln w="0"/>
                <a:solidFill>
                  <a:srgbClr val="C00000"/>
                </a:solidFill>
                <a:effectLst>
                  <a:outerShdw blurRad="38100" dist="19050" dir="2700000" algn="tl" rotWithShape="0">
                    <a:schemeClr val="dk1">
                      <a:alpha val="40000"/>
                    </a:schemeClr>
                  </a:outerShdw>
                </a:effectLst>
                <a:latin typeface="Calibri" pitchFamily="34" charset="0"/>
                <a:sym typeface="Symbol"/>
              </a:rPr>
              <a:t></a:t>
            </a:r>
            <a:endParaRPr lang="en-US" sz="24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4" name="3 - Θέση περιεχομένου"/>
          <p:cNvSpPr>
            <a:spLocks noGrp="1"/>
          </p:cNvSpPr>
          <p:nvPr>
            <p:ph idx="4294967295"/>
          </p:nvPr>
        </p:nvSpPr>
        <p:spPr>
          <a:xfrm>
            <a:off x="914400" y="3981451"/>
            <a:ext cx="7391400" cy="2384425"/>
          </a:xfrm>
        </p:spPr>
        <p:txBody>
          <a:bodyPr>
            <a:normAutofit/>
          </a:bodyPr>
          <a:lstStyle/>
          <a:p>
            <a:pPr>
              <a:lnSpc>
                <a:spcPct val="114000"/>
              </a:lnSpc>
              <a:buClr>
                <a:srgbClr val="0F5709"/>
              </a:buClr>
            </a:pPr>
            <a:r>
              <a:rPr lang="el-GR" sz="1800" dirty="0"/>
              <a:t>ΜΠΑΖΟΑΠΟΡΡΙΜΜΑΤΑ</a:t>
            </a:r>
            <a:r>
              <a:rPr lang="en-US" sz="1800" dirty="0"/>
              <a:t>:</a:t>
            </a:r>
            <a:r>
              <a:rPr lang="el-GR" sz="1800" dirty="0"/>
              <a:t> Οι Δήμοι πρέπει να τα συμπεριλάβουν σε διαγωνισμούς που προκηρύσσουν για τα «ογκώδη» απόβλητα τα ΑΠΟΒΛΗΤΑ ΕΚΣΚΑΦΩΝ, ΚΑΤΑΣΚΕΥΩΝ &amp; ΚΑΤΕΔΑΦΙΣΕΩΝ</a:t>
            </a:r>
            <a:r>
              <a:rPr lang="en-US" sz="1800" dirty="0"/>
              <a:t>:</a:t>
            </a:r>
            <a:endParaRPr lang="el-GR" sz="1800" dirty="0"/>
          </a:p>
          <a:p>
            <a:pPr>
              <a:lnSpc>
                <a:spcPct val="114000"/>
              </a:lnSpc>
              <a:buClr>
                <a:srgbClr val="0F5709"/>
              </a:buClr>
            </a:pPr>
            <a:r>
              <a:rPr lang="el-GR" sz="1800" dirty="0"/>
              <a:t>Να γίνεται έλεγχος των εργασιών μικρής κλίμακας και των κατεδαφίσεων που υλοποιούνται με έγκριση </a:t>
            </a:r>
            <a:endParaRPr lang="en-US" sz="1800" dirty="0"/>
          </a:p>
        </p:txBody>
      </p:sp>
      <p:sp>
        <p:nvSpPr>
          <p:cNvPr id="6" name="5 - Ορθογώνιο"/>
          <p:cNvSpPr/>
          <p:nvPr/>
        </p:nvSpPr>
        <p:spPr>
          <a:xfrm>
            <a:off x="914400" y="2209800"/>
            <a:ext cx="8153400" cy="685800"/>
          </a:xfrm>
          <a:prstGeom prst="rect">
            <a:avLst/>
          </a:prstGeom>
          <a:noFill/>
          <a:ln>
            <a:solidFill>
              <a:schemeClr val="bg2">
                <a:lumMod val="20000"/>
                <a:lumOff val="80000"/>
              </a:schemeClr>
            </a:solidFill>
          </a:ln>
          <a:effectLst>
            <a:outerShdw blurRad="50800" dist="38100" dir="2700000" algn="tl" rotWithShape="0">
              <a:prstClr val="black">
                <a:alpha val="40000"/>
              </a:prstClr>
            </a:outerShd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n>
                  <a:solidFill>
                    <a:schemeClr val="tx1">
                      <a:lumMod val="75000"/>
                    </a:schemeClr>
                  </a:solidFill>
                </a:ln>
              </a:rPr>
              <a:t>ΣΥΝΕΡΓΑΣΙΑ ΕΤΑΙΡΙΩΝ ΣΥΛΛΟΓΗΣ – ΜΕΤΑΦΟΡΑΣ ΑΕΚΚ ΜΕ ΕΓΚΕΚΡΙΜΕΝΟ ΣΥΣΤΗΜΑ</a:t>
            </a:r>
            <a:endParaRPr lang="en-US" dirty="0">
              <a:ln>
                <a:solidFill>
                  <a:schemeClr val="tx1">
                    <a:lumMod val="75000"/>
                  </a:schemeClr>
                </a:solidFill>
              </a:ln>
            </a:endParaRPr>
          </a:p>
        </p:txBody>
      </p:sp>
      <p:sp>
        <p:nvSpPr>
          <p:cNvPr id="7" name="6 - Ορθογώνιο"/>
          <p:cNvSpPr/>
          <p:nvPr/>
        </p:nvSpPr>
        <p:spPr>
          <a:xfrm>
            <a:off x="914400" y="2876549"/>
            <a:ext cx="8153400" cy="685800"/>
          </a:xfrm>
          <a:prstGeom prst="rect">
            <a:avLst/>
          </a:prstGeom>
          <a:noFill/>
          <a:ln>
            <a:solidFill>
              <a:schemeClr val="bg2">
                <a:lumMod val="20000"/>
                <a:lumOff val="80000"/>
              </a:schemeClr>
            </a:solidFill>
          </a:ln>
          <a:effectLst>
            <a:outerShdw blurRad="50800" dist="38100" dir="2700000" algn="tl" rotWithShape="0">
              <a:prstClr val="black">
                <a:alpha val="40000"/>
              </a:prstClr>
            </a:outerShd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n>
                  <a:solidFill>
                    <a:schemeClr val="tx1">
                      <a:lumMod val="75000"/>
                    </a:schemeClr>
                  </a:solidFill>
                </a:ln>
              </a:rPr>
              <a:t>ΚΑΤΑΠΟΛΕΜΗΣΗ ΤΗΣ ΑΝΕΞΕΛΕΓΚΤΗΣ ΔΙΑΘΕΣΗΣ</a:t>
            </a:r>
            <a:endParaRPr lang="en-US" dirty="0">
              <a:ln>
                <a:solidFill>
                  <a:schemeClr val="tx1">
                    <a:lumMod val="75000"/>
                  </a:schemeClr>
                </a:solidFill>
              </a:ln>
            </a:endParaRPr>
          </a:p>
        </p:txBody>
      </p:sp>
      <p:sp>
        <p:nvSpPr>
          <p:cNvPr id="9" name="8 - Ορθογώνιο"/>
          <p:cNvSpPr/>
          <p:nvPr/>
        </p:nvSpPr>
        <p:spPr>
          <a:xfrm>
            <a:off x="914400" y="3429000"/>
            <a:ext cx="8153400" cy="685800"/>
          </a:xfrm>
          <a:prstGeom prst="rect">
            <a:avLst/>
          </a:prstGeom>
          <a:noFill/>
          <a:ln>
            <a:solidFill>
              <a:schemeClr val="bg2">
                <a:lumMod val="20000"/>
                <a:lumOff val="80000"/>
              </a:schemeClr>
            </a:solidFill>
          </a:ln>
          <a:effectLst>
            <a:outerShdw blurRad="50800" dist="38100" dir="2700000" algn="tl" rotWithShape="0">
              <a:prstClr val="black">
                <a:alpha val="40000"/>
              </a:prstClr>
            </a:outerShd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n>
                  <a:solidFill>
                    <a:schemeClr val="tx1">
                      <a:lumMod val="75000"/>
                    </a:schemeClr>
                  </a:solidFill>
                </a:ln>
              </a:rPr>
              <a:t>ΣΥΝΕΡΓΑΣΙΑ ΥΠΗΡΕΣΙΩΝ ΔΗΜΟΣΙΟΥ, ΕΤΣΙ ΩΣΤΕ</a:t>
            </a:r>
            <a:r>
              <a:rPr lang="en-US" dirty="0">
                <a:ln>
                  <a:solidFill>
                    <a:schemeClr val="tx1">
                      <a:lumMod val="75000"/>
                    </a:schemeClr>
                  </a:solidFill>
                </a:ln>
              </a:rPr>
              <a:t>:</a:t>
            </a:r>
          </a:p>
        </p:txBody>
      </p:sp>
      <p:sp>
        <p:nvSpPr>
          <p:cNvPr id="8" name="7 - Δεξιό βέλος"/>
          <p:cNvSpPr/>
          <p:nvPr/>
        </p:nvSpPr>
        <p:spPr>
          <a:xfrm>
            <a:off x="304800" y="2400300"/>
            <a:ext cx="381000" cy="304800"/>
          </a:xfrm>
          <a:prstGeom prst="rightArrow">
            <a:avLst>
              <a:gd name="adj1" fmla="val 50000"/>
              <a:gd name="adj2" fmla="val 875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7 - Δεξιό βέλος">
            <a:extLst>
              <a:ext uri="{FF2B5EF4-FFF2-40B4-BE49-F238E27FC236}">
                <a16:creationId xmlns:a16="http://schemas.microsoft.com/office/drawing/2014/main" id="{E7B7B9AC-A7F9-4593-AE61-4BD890D1A22B}"/>
              </a:ext>
            </a:extLst>
          </p:cNvPr>
          <p:cNvSpPr/>
          <p:nvPr/>
        </p:nvSpPr>
        <p:spPr>
          <a:xfrm>
            <a:off x="304800" y="3086100"/>
            <a:ext cx="381000" cy="304800"/>
          </a:xfrm>
          <a:prstGeom prst="rightArrow">
            <a:avLst>
              <a:gd name="adj1" fmla="val 50000"/>
              <a:gd name="adj2" fmla="val 875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7 - Δεξιό βέλος">
            <a:extLst>
              <a:ext uri="{FF2B5EF4-FFF2-40B4-BE49-F238E27FC236}">
                <a16:creationId xmlns:a16="http://schemas.microsoft.com/office/drawing/2014/main" id="{B8FEC583-0B44-42F5-831D-7AFB60EEC5C8}"/>
              </a:ext>
            </a:extLst>
          </p:cNvPr>
          <p:cNvSpPr/>
          <p:nvPr/>
        </p:nvSpPr>
        <p:spPr>
          <a:xfrm>
            <a:off x="304800" y="3619500"/>
            <a:ext cx="381000" cy="304800"/>
          </a:xfrm>
          <a:prstGeom prst="rightArrow">
            <a:avLst>
              <a:gd name="adj1" fmla="val 50000"/>
              <a:gd name="adj2" fmla="val 875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txBox="1">
            <a:spLocks/>
          </p:cNvSpPr>
          <p:nvPr/>
        </p:nvSpPr>
        <p:spPr>
          <a:xfrm>
            <a:off x="0" y="2133600"/>
            <a:ext cx="9144000" cy="1981200"/>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l-GR" sz="3600" b="1" dirty="0">
                <a:ln w="19050">
                  <a:solidFill>
                    <a:schemeClr val="tx2">
                      <a:tint val="1000"/>
                    </a:schemeClr>
                  </a:solidFill>
                  <a:prstDash val="solid"/>
                </a:ln>
                <a:effectLst>
                  <a:outerShdw blurRad="50000" dist="50800" dir="7500000" algn="tl">
                    <a:srgbClr val="000000">
                      <a:shade val="5000"/>
                      <a:alpha val="35000"/>
                    </a:srgbClr>
                  </a:outerShdw>
                </a:effectLst>
                <a:latin typeface="Calibri" pitchFamily="34" charset="0"/>
                <a:ea typeface="+mj-ea"/>
                <a:cs typeface="+mj-cs"/>
              </a:rPr>
              <a:t>Ευχαριστώ για τη προσοχή σας!</a:t>
            </a:r>
            <a:endParaRPr lang="en-US" sz="3600" b="1" dirty="0">
              <a:ln w="19050">
                <a:solidFill>
                  <a:schemeClr val="tx2">
                    <a:tint val="1000"/>
                  </a:schemeClr>
                </a:solidFill>
                <a:prstDash val="solid"/>
              </a:ln>
              <a:effectLst>
                <a:outerShdw blurRad="50000" dist="50800" dir="7500000" algn="tl">
                  <a:srgbClr val="000000">
                    <a:shade val="5000"/>
                    <a:alpha val="35000"/>
                  </a:srgbClr>
                </a:outerShdw>
              </a:effectLst>
              <a:latin typeface="Calibri" pitchFamily="34"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1524000" y="1323975"/>
            <a:ext cx="7391400" cy="609600"/>
          </a:xfrm>
        </p:spPr>
        <p:txBody>
          <a:bodyPr>
            <a:normAutofit/>
          </a:bodyPr>
          <a:lstStyle/>
          <a:p>
            <a:r>
              <a:rPr lang="el-GR" sz="2900" dirty="0">
                <a:ln w="0"/>
                <a:solidFill>
                  <a:srgbClr val="C00000"/>
                </a:solidFill>
                <a:effectLst>
                  <a:outerShdw blurRad="38100" dist="19050" dir="2700000" algn="tl" rotWithShape="0">
                    <a:schemeClr val="dk1">
                      <a:alpha val="40000"/>
                    </a:schemeClr>
                  </a:outerShdw>
                </a:effectLst>
                <a:latin typeface="Calibri" pitchFamily="34" charset="0"/>
              </a:rPr>
              <a:t>Τι είναι η εναλλακτική διαχείριση αποβλήτων</a:t>
            </a:r>
            <a:r>
              <a:rPr lang="en-US" sz="2900" dirty="0">
                <a:ln w="0"/>
                <a:solidFill>
                  <a:srgbClr val="C00000"/>
                </a:solidFill>
                <a:effectLst>
                  <a:outerShdw blurRad="38100" dist="19050" dir="2700000" algn="tl" rotWithShape="0">
                    <a:schemeClr val="dk1">
                      <a:alpha val="40000"/>
                    </a:schemeClr>
                  </a:outerShdw>
                </a:effectLst>
                <a:latin typeface="Calibri" pitchFamily="34" charset="0"/>
                <a:sym typeface="Symbol"/>
              </a:rPr>
              <a:t></a:t>
            </a:r>
            <a:endParaRPr lang="en-US" sz="29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3" name="2 - Θέση περιεχομένου"/>
          <p:cNvSpPr>
            <a:spLocks noGrp="1"/>
          </p:cNvSpPr>
          <p:nvPr>
            <p:ph idx="4294967295"/>
          </p:nvPr>
        </p:nvSpPr>
        <p:spPr>
          <a:xfrm>
            <a:off x="1524000" y="2105025"/>
            <a:ext cx="7162800" cy="3429000"/>
          </a:xfrm>
        </p:spPr>
        <p:txBody>
          <a:bodyPr>
            <a:normAutofit fontScale="92500" lnSpcReduction="20000"/>
          </a:bodyPr>
          <a:lstStyle/>
          <a:p>
            <a:pPr algn="just">
              <a:buNone/>
            </a:pPr>
            <a:r>
              <a:rPr lang="el-GR" sz="2000" dirty="0">
                <a:latin typeface="Calibri" pitchFamily="34" charset="0"/>
              </a:rPr>
              <a:t>ΚΥΑ 50910/2727/2003 (ΦΕΚ B 1909/22.12.2003) </a:t>
            </a:r>
          </a:p>
          <a:p>
            <a:pPr marL="53975" indent="11113" algn="just">
              <a:buNone/>
            </a:pPr>
            <a:r>
              <a:rPr lang="el-GR" sz="2000" dirty="0">
                <a:latin typeface="Calibri" pitchFamily="34" charset="0"/>
              </a:rPr>
              <a:t>«Μέτρα και Όροι για τη Διαχείριση Στερεών Αποβλήτων. Εθνικός και Περιφερειακός Σχεδιασμός Διαχείρισης»</a:t>
            </a:r>
          </a:p>
          <a:p>
            <a:pPr marL="447675" indent="-330200" algn="just">
              <a:buNone/>
            </a:pPr>
            <a:r>
              <a:rPr lang="en-US" sz="2000" dirty="0">
                <a:latin typeface="Calibri" pitchFamily="34" charset="0"/>
              </a:rPr>
              <a:t>→ </a:t>
            </a:r>
            <a:r>
              <a:rPr lang="el-GR" sz="2000" dirty="0">
                <a:latin typeface="Calibri" pitchFamily="34" charset="0"/>
              </a:rPr>
              <a:t>«</a:t>
            </a:r>
            <a:r>
              <a:rPr lang="el-GR" sz="2000" b="1" dirty="0">
                <a:latin typeface="Calibri" pitchFamily="34" charset="0"/>
              </a:rPr>
              <a:t>Ο ρυπαίνων πληρώνει</a:t>
            </a:r>
            <a:r>
              <a:rPr lang="el-GR" sz="2000" dirty="0">
                <a:latin typeface="Calibri" pitchFamily="34" charset="0"/>
              </a:rPr>
              <a:t>»</a:t>
            </a:r>
          </a:p>
          <a:p>
            <a:pPr algn="just">
              <a:buNone/>
            </a:pPr>
            <a:endParaRPr lang="el-GR" sz="2000" dirty="0">
              <a:latin typeface="Calibri" pitchFamily="34" charset="0"/>
            </a:endParaRPr>
          </a:p>
          <a:p>
            <a:pPr algn="just">
              <a:buNone/>
            </a:pPr>
            <a:r>
              <a:rPr lang="el-GR" sz="2000" dirty="0">
                <a:latin typeface="Calibri" pitchFamily="34" charset="0"/>
              </a:rPr>
              <a:t>Ν. 2939/2001 (ΦΕΚ A 179/6.8.01) </a:t>
            </a:r>
          </a:p>
          <a:p>
            <a:pPr marL="53975" indent="11113" algn="just">
              <a:buNone/>
            </a:pPr>
            <a:r>
              <a:rPr lang="el-GR" sz="2000" dirty="0">
                <a:latin typeface="Calibri" pitchFamily="34" charset="0"/>
              </a:rPr>
              <a:t>«Συσκευασίες και εναλλακτική διαχείριση των συσκευασιών και άλλων προϊόντων – Ίδρυση Εθνικού Οργανισμού Εναλλακτικής Διαχείρισης Συσκευασιών και Άλλων Προϊόντων (ΕΟΕΔΣΑΠ) και άλλες διατάξεις </a:t>
            </a:r>
          </a:p>
          <a:p>
            <a:pPr marL="447675" indent="-330200" algn="just">
              <a:buNone/>
            </a:pPr>
            <a:r>
              <a:rPr lang="el-GR" sz="2000" dirty="0">
                <a:latin typeface="Calibri" pitchFamily="34" charset="0"/>
              </a:rPr>
              <a:t>→ Ρεύματα αποβλήτων, τα οποία διαχειρίζονται ξεχωριστά από τα υπόλοιπα απόβλητα από τους παραγωγούς των προϊόντων από τα οποία προέρχονται</a:t>
            </a:r>
          </a:p>
          <a:p>
            <a:pPr algn="just">
              <a:buNone/>
            </a:pPr>
            <a:endParaRPr lang="en-US" sz="2400"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idx="4294967295"/>
          </p:nvPr>
        </p:nvSpPr>
        <p:spPr>
          <a:xfrm>
            <a:off x="1181100" y="1295400"/>
            <a:ext cx="7543800" cy="1398588"/>
          </a:xfrm>
        </p:spPr>
        <p:txBody>
          <a:bodyPr>
            <a:noAutofit/>
          </a:bodyPr>
          <a:lstStyle/>
          <a:p>
            <a:r>
              <a:rPr lang="el-GR" sz="2900" dirty="0">
                <a:ln w="0"/>
                <a:solidFill>
                  <a:srgbClr val="C00000"/>
                </a:solidFill>
                <a:effectLst>
                  <a:outerShdw blurRad="38100" dist="19050" dir="2700000" algn="tl" rotWithShape="0">
                    <a:schemeClr val="dk1">
                      <a:alpha val="40000"/>
                    </a:schemeClr>
                  </a:outerShdw>
                </a:effectLst>
                <a:latin typeface="Calibri" pitchFamily="34" charset="0"/>
              </a:rPr>
              <a:t>Τι είναι τα Απόβλητα Εκσκαφών, Κατασκευών και Κατεδαφίσεων (ΑΕΚΚ)</a:t>
            </a:r>
            <a:r>
              <a:rPr lang="en-US" sz="2900" dirty="0">
                <a:ln w="0"/>
                <a:solidFill>
                  <a:srgbClr val="C00000"/>
                </a:solidFill>
                <a:effectLst>
                  <a:outerShdw blurRad="38100" dist="19050" dir="2700000" algn="tl" rotWithShape="0">
                    <a:schemeClr val="dk1">
                      <a:alpha val="40000"/>
                    </a:schemeClr>
                  </a:outerShdw>
                </a:effectLst>
                <a:latin typeface="Calibri" pitchFamily="34" charset="0"/>
                <a:sym typeface="Symbol"/>
              </a:rPr>
              <a:t></a:t>
            </a:r>
            <a:endParaRPr lang="en-US" sz="2900" dirty="0">
              <a:ln w="0"/>
              <a:solidFill>
                <a:srgbClr val="C00000"/>
              </a:solidFill>
              <a:effectLst>
                <a:outerShdw blurRad="38100" dist="19050" dir="2700000" algn="tl" rotWithShape="0">
                  <a:schemeClr val="dk1">
                    <a:alpha val="40000"/>
                  </a:schemeClr>
                </a:outerShdw>
              </a:effectLst>
              <a:latin typeface="Calibri" pitchFamily="34" charset="0"/>
            </a:endParaRPr>
          </a:p>
        </p:txBody>
      </p:sp>
      <p:sp>
        <p:nvSpPr>
          <p:cNvPr id="3" name="2 - Θέση περιεχομένου"/>
          <p:cNvSpPr>
            <a:spLocks noGrp="1"/>
          </p:cNvSpPr>
          <p:nvPr>
            <p:ph idx="4294967295"/>
          </p:nvPr>
        </p:nvSpPr>
        <p:spPr>
          <a:xfrm>
            <a:off x="1066800" y="2525713"/>
            <a:ext cx="7772400" cy="3429000"/>
          </a:xfrm>
        </p:spPr>
        <p:txBody>
          <a:bodyPr>
            <a:normAutofit/>
          </a:bodyPr>
          <a:lstStyle/>
          <a:p>
            <a:pPr>
              <a:buNone/>
            </a:pPr>
            <a:endParaRPr lang="el-GR" dirty="0"/>
          </a:p>
          <a:p>
            <a:pPr marL="53975" indent="11113">
              <a:buNone/>
            </a:pPr>
            <a:r>
              <a:rPr lang="el-GR" sz="2000" dirty="0"/>
              <a:t>Γενικά τα ΑΕΚΚ προέρχονται από τις παρακάτω δραστηριότητες:</a:t>
            </a:r>
          </a:p>
          <a:p>
            <a:pPr>
              <a:lnSpc>
                <a:spcPct val="114000"/>
              </a:lnSpc>
              <a:buClr>
                <a:schemeClr val="accent1">
                  <a:lumMod val="50000"/>
                </a:schemeClr>
              </a:buClr>
            </a:pPr>
            <a:r>
              <a:rPr lang="el-GR" sz="1600" dirty="0"/>
              <a:t>Οικοδομικές εργασίες: ανεγέρσεις, κατεδαφίσεις, ανακαινίσεις, επισκευές, περιφράξεις και περιστοιχίσεις μεμονωμένων οικιών – κτιρίων και κτιριακών συγκροτημάτων</a:t>
            </a:r>
          </a:p>
          <a:p>
            <a:pPr>
              <a:lnSpc>
                <a:spcPct val="114000"/>
              </a:lnSpc>
              <a:buClr>
                <a:schemeClr val="accent1">
                  <a:lumMod val="50000"/>
                </a:schemeClr>
              </a:buClr>
            </a:pPr>
            <a:r>
              <a:rPr lang="el-GR" sz="1600" dirty="0"/>
              <a:t>Τεχνικά έργα υποδομών: κατεδαφίσεις, κατασκευές ή και επιδιορθώσεις δρόμων, γεφυρών, σηράγγων, αποχετευτικών δικτύων, πεζοδρομίων, αναπλάσεις χώρων κ.α.</a:t>
            </a:r>
          </a:p>
          <a:p>
            <a:pPr>
              <a:lnSpc>
                <a:spcPct val="114000"/>
              </a:lnSpc>
              <a:buClr>
                <a:schemeClr val="accent1">
                  <a:lumMod val="50000"/>
                </a:schemeClr>
              </a:buClr>
            </a:pPr>
            <a:r>
              <a:rPr lang="el-GR" sz="1600" dirty="0"/>
              <a:t>Μονάδες παραγωγής έτοιμου σκυροδέματος και προϊόντων αυτού</a:t>
            </a:r>
          </a:p>
          <a:p>
            <a:pPr>
              <a:lnSpc>
                <a:spcPct val="114000"/>
              </a:lnSpc>
              <a:buClr>
                <a:schemeClr val="accent1">
                  <a:lumMod val="50000"/>
                </a:schemeClr>
              </a:buClr>
            </a:pPr>
            <a:r>
              <a:rPr lang="el-GR" sz="1600" dirty="0"/>
              <a:t>Φυσικές/ τεχνολογικές καταστροφές</a:t>
            </a:r>
            <a:r>
              <a:rPr lang="en-US" sz="1600" dirty="0"/>
              <a:t>:</a:t>
            </a:r>
            <a:r>
              <a:rPr lang="el-GR" sz="1600" dirty="0"/>
              <a:t> σεισμοί, πλημμύρες, κατολισθήσεις, δυσμενείς κλιματολογικές συνθήκες και λοιπές καταστροφές οικοδομών</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876301" y="1453653"/>
            <a:ext cx="4191000" cy="801867"/>
          </a:xfrm>
        </p:spPr>
        <p:txBody>
          <a:bodyPr>
            <a:normAutofit/>
          </a:bodyPr>
          <a:lstStyle/>
          <a:p>
            <a:pPr algn="ctr"/>
            <a:r>
              <a:rPr lang="el-GR" sz="1600" dirty="0">
                <a:ln w="0"/>
                <a:solidFill>
                  <a:srgbClr val="C00000"/>
                </a:solidFill>
                <a:effectLst>
                  <a:outerShdw blurRad="38100" dist="19050" dir="2700000" algn="tl" rotWithShape="0">
                    <a:schemeClr val="dk1">
                      <a:alpha val="40000"/>
                    </a:schemeClr>
                  </a:outerShdw>
                </a:effectLst>
                <a:latin typeface="Calibri" pitchFamily="34" charset="0"/>
              </a:rPr>
              <a:t>ΠΟΙΟΤΙΚΗ ΣΥΣΤΑΣΗ ΑΕΚΚ</a:t>
            </a:r>
            <a:endParaRPr lang="en-US" sz="1600" dirty="0">
              <a:ln w="0"/>
              <a:solidFill>
                <a:srgbClr val="C00000"/>
              </a:solidFill>
              <a:effectLst>
                <a:outerShdw blurRad="38100" dist="19050" dir="2700000" algn="tl" rotWithShape="0">
                  <a:schemeClr val="dk1">
                    <a:alpha val="40000"/>
                  </a:schemeClr>
                </a:outerShdw>
              </a:effectLst>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04800" y="2286000"/>
            <a:ext cx="2742018" cy="296193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124200" y="2278380"/>
            <a:ext cx="2677909" cy="2961930"/>
          </a:xfrm>
          <a:prstGeom prst="rect">
            <a:avLst/>
          </a:prstGeom>
          <a:noFill/>
          <a:ln w="9525">
            <a:noFill/>
            <a:miter lim="800000"/>
            <a:headEnd/>
            <a:tailEnd/>
          </a:ln>
        </p:spPr>
      </p:pic>
      <p:graphicFrame>
        <p:nvGraphicFramePr>
          <p:cNvPr id="5" name="4 - Γράφημα">
            <a:extLst>
              <a:ext uri="{FF2B5EF4-FFF2-40B4-BE49-F238E27FC236}">
                <a16:creationId xmlns:a16="http://schemas.microsoft.com/office/drawing/2014/main" id="{DC30995A-07D9-4305-AEED-8D3D9E913168}"/>
              </a:ext>
            </a:extLst>
          </p:cNvPr>
          <p:cNvGraphicFramePr/>
          <p:nvPr>
            <p:extLst>
              <p:ext uri="{D42A27DB-BD31-4B8C-83A1-F6EECF244321}">
                <p14:modId xmlns:p14="http://schemas.microsoft.com/office/powerpoint/2010/main" val="2056496120"/>
              </p:ext>
            </p:extLst>
          </p:nvPr>
        </p:nvGraphicFramePr>
        <p:xfrm>
          <a:off x="5802109" y="2514600"/>
          <a:ext cx="3189491"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1 - Τίτλος">
            <a:extLst>
              <a:ext uri="{FF2B5EF4-FFF2-40B4-BE49-F238E27FC236}">
                <a16:creationId xmlns:a16="http://schemas.microsoft.com/office/drawing/2014/main" id="{44357103-D8EE-460B-8B3E-A3E2228A2CB4}"/>
              </a:ext>
            </a:extLst>
          </p:cNvPr>
          <p:cNvSpPr txBox="1">
            <a:spLocks/>
          </p:cNvSpPr>
          <p:nvPr/>
        </p:nvSpPr>
        <p:spPr>
          <a:xfrm>
            <a:off x="6172200" y="1617690"/>
            <a:ext cx="3624954" cy="10175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sz="1600">
                <a:ln w="0"/>
                <a:solidFill>
                  <a:srgbClr val="C00000"/>
                </a:solidFill>
                <a:effectLst>
                  <a:outerShdw blurRad="38100" dist="19050" dir="2700000" algn="tl" rotWithShape="0">
                    <a:schemeClr val="dk1">
                      <a:alpha val="40000"/>
                    </a:schemeClr>
                  </a:outerShdw>
                </a:effectLst>
                <a:latin typeface="Calibri" pitchFamily="34" charset="0"/>
              </a:rPr>
              <a:t>ΠΟΣΟΤΙΚΗ ΣΥΣΤΑΣΗ ΑΕΚΚ</a:t>
            </a:r>
            <a:endParaRPr lang="en-US" sz="1600" dirty="0">
              <a:ln w="0"/>
              <a:solidFill>
                <a:srgbClr val="C00000"/>
              </a:solidFill>
              <a:effectLst>
                <a:outerShdw blurRad="38100" dist="19050" dir="2700000" algn="tl" rotWithShape="0">
                  <a:schemeClr val="dk1">
                    <a:alpha val="40000"/>
                  </a:schemeClr>
                </a:outerShdw>
              </a:effectLst>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647700" y="1438275"/>
            <a:ext cx="7924800" cy="1143000"/>
          </a:xfrm>
        </p:spPr>
        <p:txBody>
          <a:bodyPr>
            <a:normAutofit fontScale="62500" lnSpcReduction="20000"/>
          </a:bodyPr>
          <a:lstStyle/>
          <a:p>
            <a:pPr algn="ctr">
              <a:buNone/>
            </a:pPr>
            <a:r>
              <a:rPr lang="el-GR" sz="47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ΚΥΑ 36259/1757/Ε103 (ΦΕΚ 1312/Β/24.08.2010)</a:t>
            </a:r>
          </a:p>
          <a:p>
            <a:pPr algn="ctr">
              <a:buNone/>
            </a:pPr>
            <a:r>
              <a:rPr lang="el-GR" sz="2800" dirty="0">
                <a:latin typeface="Calibri" pitchFamily="34" charset="0"/>
              </a:rPr>
              <a:t>Μέτρα, όροι και προγράμματα για την εναλλακτική διαχείριση των αποβλήτων από εκσκαφές, κατασκευές και κατεδαφίσεις (ΑΕΚΚ) </a:t>
            </a:r>
            <a:endParaRPr lang="en-US" sz="2800" dirty="0">
              <a:latin typeface="Calibri" pitchFamily="34" charset="0"/>
            </a:endParaRPr>
          </a:p>
        </p:txBody>
      </p:sp>
      <p:sp>
        <p:nvSpPr>
          <p:cNvPr id="4" name="2 - Θέση περιεχομένου"/>
          <p:cNvSpPr txBox="1">
            <a:spLocks/>
          </p:cNvSpPr>
          <p:nvPr/>
        </p:nvSpPr>
        <p:spPr>
          <a:xfrm>
            <a:off x="152400" y="2514600"/>
            <a:ext cx="89154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30000"/>
              </a:lnSpc>
              <a:spcBef>
                <a:spcPct val="20000"/>
              </a:spcBef>
              <a:spcAft>
                <a:spcPts val="0"/>
              </a:spcAft>
              <a:buClrTx/>
              <a:buSzTx/>
              <a:tabLst/>
              <a:defRPr/>
            </a:pPr>
            <a:r>
              <a:rPr lang="el-GR" sz="2400" dirty="0">
                <a:latin typeface="Calibri" pitchFamily="34" charset="0"/>
              </a:rPr>
              <a:t>Η πολιτική «</a:t>
            </a:r>
            <a:r>
              <a:rPr lang="el-GR" sz="2400" b="1" dirty="0">
                <a:latin typeface="Calibri" pitchFamily="34" charset="0"/>
              </a:rPr>
              <a:t>Ο ρυπαίνων πληρώνει</a:t>
            </a:r>
            <a:r>
              <a:rPr lang="el-GR" sz="2400" dirty="0">
                <a:latin typeface="Calibri" pitchFamily="34" charset="0"/>
              </a:rPr>
              <a:t>» εφαρμόζεται πλέον για </a:t>
            </a:r>
            <a:r>
              <a:rPr lang="el-GR" sz="2400" b="1" dirty="0">
                <a:latin typeface="Calibri" pitchFamily="34" charset="0"/>
              </a:rPr>
              <a:t>ΟΛΟΥΣ</a:t>
            </a:r>
            <a:endParaRPr kumimoji="0" lang="en-US" sz="2400" b="1" i="0" u="none" strike="noStrike" kern="1200" cap="none" spc="0" normalizeH="0" baseline="0" noProof="0" dirty="0">
              <a:ln>
                <a:noFill/>
              </a:ln>
              <a:effectLst/>
              <a:uLnTx/>
              <a:uFillTx/>
              <a:latin typeface="Calibri" pitchFamily="34" charset="0"/>
            </a:endParaRPr>
          </a:p>
        </p:txBody>
      </p:sp>
      <p:sp>
        <p:nvSpPr>
          <p:cNvPr id="6" name="2 - Θέση περιεχομένου"/>
          <p:cNvSpPr txBox="1">
            <a:spLocks/>
          </p:cNvSpPr>
          <p:nvPr/>
        </p:nvSpPr>
        <p:spPr>
          <a:xfrm>
            <a:off x="609600" y="3276600"/>
            <a:ext cx="8229600" cy="1295400"/>
          </a:xfrm>
          <a:prstGeom prst="rect">
            <a:avLst/>
          </a:prstGeom>
        </p:spPr>
        <p:txBody>
          <a:bodyPr vert="horz" lIns="91440" tIns="45720" rIns="91440" bIns="45720" rtlCol="0">
            <a:noAutofit/>
          </a:bodyPr>
          <a:lstStyle/>
          <a:p>
            <a:r>
              <a:rPr lang="el-GR" sz="1400" b="1" dirty="0">
                <a:latin typeface="Calibri" pitchFamily="34" charset="0"/>
              </a:rPr>
              <a:t>«Οικονομικοί παράγοντες» </a:t>
            </a:r>
            <a:endParaRPr lang="el-GR" sz="1400" dirty="0">
              <a:latin typeface="Calibri" pitchFamily="34" charset="0"/>
            </a:endParaRPr>
          </a:p>
          <a:p>
            <a:r>
              <a:rPr lang="el-GR" sz="1400" dirty="0">
                <a:latin typeface="Calibri" pitchFamily="34" charset="0"/>
              </a:rPr>
              <a:t>Οι κατασκευαστές ή οι εργολήπτες τεχνικών και οικοδομικών έργων, οι προμηθευτές προϊόντων του τομέα δομικών κατασκευών, οι φορείς εκμίσθωσης εξοπλισμού και παροχής υπηρεσιών προσωρινής  αποθήκευσης, συλλογής και μεταφοράς των ΑΕΚΚ, οι οργανισμοί τοπικής αυτοδιοίκησης, άλλοι δημόσιοι και ιδιωτικοί οργανισμοί και ο κύριος του έργου.</a:t>
            </a:r>
            <a:endParaRPr kumimoji="0" lang="en-US" sz="1400" b="1" i="0" u="none" strike="noStrike" kern="1200" cap="none" spc="0" normalizeH="0" baseline="0" noProof="0" dirty="0">
              <a:ln>
                <a:noFill/>
              </a:ln>
              <a:solidFill>
                <a:schemeClr val="tx1"/>
              </a:solidFill>
              <a:effectLst/>
              <a:uLnTx/>
              <a:uFillTx/>
              <a:latin typeface="Calibri" pitchFamily="34" charset="0"/>
            </a:endParaRPr>
          </a:p>
        </p:txBody>
      </p:sp>
      <p:sp>
        <p:nvSpPr>
          <p:cNvPr id="7" name="2 - Θέση περιεχομένου"/>
          <p:cNvSpPr txBox="1">
            <a:spLocks/>
          </p:cNvSpPr>
          <p:nvPr/>
        </p:nvSpPr>
        <p:spPr>
          <a:xfrm>
            <a:off x="609600" y="4495800"/>
            <a:ext cx="8153400" cy="914400"/>
          </a:xfrm>
          <a:prstGeom prst="rect">
            <a:avLst/>
          </a:prstGeom>
        </p:spPr>
        <p:txBody>
          <a:bodyPr vert="horz" lIns="91440" tIns="45720" rIns="91440" bIns="45720" rtlCol="0">
            <a:normAutofit lnSpcReduction="10000"/>
          </a:bodyPr>
          <a:lstStyle/>
          <a:p>
            <a:r>
              <a:rPr lang="el-GR" sz="1400" b="1" dirty="0">
                <a:latin typeface="Calibri" pitchFamily="34" charset="0"/>
              </a:rPr>
              <a:t>«Διαχειριστές ΑΕΚΚ»</a:t>
            </a:r>
          </a:p>
          <a:p>
            <a:r>
              <a:rPr lang="el-GR" sz="1400" dirty="0">
                <a:latin typeface="Calibri" pitchFamily="34" charset="0"/>
              </a:rPr>
              <a:t>Οι</a:t>
            </a:r>
            <a:r>
              <a:rPr lang="el-GR" sz="1400" b="1" dirty="0">
                <a:latin typeface="Calibri" pitchFamily="34" charset="0"/>
              </a:rPr>
              <a:t> </a:t>
            </a:r>
            <a:r>
              <a:rPr lang="el-GR" sz="1400" dirty="0">
                <a:latin typeface="Calibri" pitchFamily="34" charset="0"/>
              </a:rPr>
              <a:t>ανάδοχοι των δημόσιων ή ιδιωτικών έργων (κατασκευαστές, εργολήπτες τεχνικών και οικοδομικών έργων, φορείς εκμίσθωσης εξοπλισμού και παροχής υπηρεσιών προσωρινής αποθήκευσης, συλλογής και μεταφοράς των ΑΕΚΚ) ή ο κύριος του έργου εφόσον δεν έχει αναθέσει το έργο σε ανάδοχο.</a:t>
            </a:r>
            <a:endParaRPr kumimoji="0" lang="en-US" sz="1400" b="1" i="0" u="none" strike="noStrike" kern="1200" cap="none" spc="0" normalizeH="0" baseline="0" noProof="0" dirty="0">
              <a:ln>
                <a:noFill/>
              </a:ln>
              <a:solidFill>
                <a:schemeClr val="tx1"/>
              </a:solidFill>
              <a:effectLst/>
              <a:uLnTx/>
              <a:uFillTx/>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txBox="1">
            <a:spLocks/>
          </p:cNvSpPr>
          <p:nvPr/>
        </p:nvSpPr>
        <p:spPr>
          <a:xfrm>
            <a:off x="152400" y="2362200"/>
            <a:ext cx="8534400" cy="6857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800" dirty="0"/>
              <a:t>ΙΔΙΩΤΙΚΑ ΕΡΓΑ → ΠΟΛΕΟΔΟΜΙΕΣ</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609600" y="2971800"/>
            <a:ext cx="8077200" cy="914401"/>
          </a:xfrm>
          <a:prstGeom prst="rect">
            <a:avLst/>
          </a:prstGeom>
        </p:spPr>
        <p:txBody>
          <a:bodyPr vert="horz" lIns="91440" tIns="45720" rIns="91440" bIns="45720" rtlCol="0">
            <a:noAutofit/>
          </a:bodyPr>
          <a:lstStyle/>
          <a:p>
            <a:pPr algn="just">
              <a:lnSpc>
                <a:spcPct val="114000"/>
              </a:lnSpc>
            </a:pPr>
            <a:r>
              <a:rPr lang="el-GR" sz="1600" b="1" dirty="0"/>
              <a:t>Για την έγκριση της άδειας δόμησης πρέπει μαζί με τα υπόλοιπα δικαιολογητικά να κατατεθεί ΣΧΕΔΙΟ ΔΙΑΧΕΙΡΙΣΗΣ ΑΠΟΒΛΗΤΩΝ μαζί με ΣΥΜΒΑΣΗ ΣΥΝΕΡΓΑΣΙΑΣ ΤΟΥ ΥΠΟΧΡΕΟΥ ΜΕ ΣΥΣΤΗΜΑ</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609600" y="4267200"/>
            <a:ext cx="7772400" cy="1219200"/>
          </a:xfrm>
          <a:prstGeom prst="rect">
            <a:avLst/>
          </a:prstGeom>
        </p:spPr>
        <p:txBody>
          <a:bodyPr vert="horz" lIns="91440" tIns="45720" rIns="91440" bIns="45720" rtlCol="0">
            <a:noAutofit/>
          </a:bodyPr>
          <a:lstStyle/>
          <a:p>
            <a:pPr algn="just">
              <a:lnSpc>
                <a:spcPct val="114000"/>
              </a:lnSpc>
            </a:pPr>
            <a:r>
              <a:rPr lang="el-GR" sz="1600" b="1" noProof="0" dirty="0"/>
              <a:t>Ο ΥΠΟΧΡΕΟΣ για την έναρξη των εργασιών πρέπει να καταθέσει εγγυητική επιστολή έως και 0,5% επί του προϋπολογισμού του έργου,  η οποία του επιστρέφεται όταν καταθέσει βεβαίωση παραλαβής των αποβλήτων από εγκεκριμένο σύστημα</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1 - Τίτλος"/>
          <p:cNvSpPr txBox="1">
            <a:spLocks/>
          </p:cNvSpPr>
          <p:nvPr/>
        </p:nvSpPr>
        <p:spPr>
          <a:xfrm>
            <a:off x="1524000" y="1219200"/>
            <a:ext cx="5334000" cy="990600"/>
          </a:xfrm>
          <a:prstGeom prst="rect">
            <a:avLst/>
          </a:prstGeom>
          <a:ln>
            <a:noFill/>
          </a:ln>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ΥΠΟΧΡΕΩΣΕΙΣ ΔΙΑΧΕΙΡΙΣΗΣ ΑΕΚΚ</a:t>
            </a:r>
          </a:p>
          <a:p>
            <a:pPr marL="0" marR="0" lvl="0" indent="0" defTabSz="914400" rtl="0" eaLnBrk="1" fontAlgn="auto" latinLnBrk="0" hangingPunct="1">
              <a:lnSpc>
                <a:spcPct val="100000"/>
              </a:lnSpc>
              <a:spcBef>
                <a:spcPct val="0"/>
              </a:spcBef>
              <a:spcAft>
                <a:spcPts val="0"/>
              </a:spcAft>
              <a:buClrTx/>
              <a:buSzTx/>
              <a:buFontTx/>
              <a:buNone/>
              <a:tabLst/>
              <a:defRPr/>
            </a:pPr>
            <a:r>
              <a:rPr lang="el-GR" sz="24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ΚΥΑ36259/2010, Ν.4495/2017, Ν.4685/2020</a:t>
            </a:r>
            <a:endParaRPr lang="en-US" sz="24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endParaRPr>
          </a:p>
        </p:txBody>
      </p:sp>
      <p:sp>
        <p:nvSpPr>
          <p:cNvPr id="2" name="TextBox 1">
            <a:extLst>
              <a:ext uri="{FF2B5EF4-FFF2-40B4-BE49-F238E27FC236}">
                <a16:creationId xmlns:a16="http://schemas.microsoft.com/office/drawing/2014/main" id="{70B7C637-9CD7-46C2-AF6C-EDFBCAFB28FB}"/>
              </a:ext>
            </a:extLst>
          </p:cNvPr>
          <p:cNvSpPr txBox="1"/>
          <p:nvPr/>
        </p:nvSpPr>
        <p:spPr>
          <a:xfrm>
            <a:off x="723899" y="5548529"/>
            <a:ext cx="7543801" cy="637739"/>
          </a:xfrm>
          <a:prstGeom prst="rect">
            <a:avLst/>
          </a:prstGeom>
          <a:noFill/>
        </p:spPr>
        <p:txBody>
          <a:bodyPr wrap="square" rtlCol="0">
            <a:spAutoFit/>
          </a:bodyPr>
          <a:lstStyle/>
          <a:p>
            <a:pPr algn="just">
              <a:lnSpc>
                <a:spcPct val="114000"/>
              </a:lnSpc>
            </a:pPr>
            <a:r>
              <a:rPr lang="el-GR" sz="1600" b="1" dirty="0"/>
              <a:t>Για να συνδεθεί ένα οικοδομικό έργο με ΟΚΩ πρέπει να καταθέσει στην ΥΔΟΜ Βεβαίωση παραλαβής ΑΕΚΚ που εκδίδει το ΣΕΔ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txBox="1">
            <a:spLocks/>
          </p:cNvSpPr>
          <p:nvPr/>
        </p:nvSpPr>
        <p:spPr>
          <a:xfrm>
            <a:off x="762000" y="2057400"/>
            <a:ext cx="8382000" cy="685799"/>
          </a:xfrm>
          <a:prstGeom prst="rect">
            <a:avLst/>
          </a:prstGeom>
        </p:spPr>
        <p:txBody>
          <a:bodyPr vert="horz" lIns="91440" tIns="45720" rIns="91440" bIns="45720" rtlCol="0">
            <a:noAutofit/>
          </a:bodyPr>
          <a:lstStyle/>
          <a:p>
            <a:pPr marR="0" lvl="0" defTabSz="914400" rtl="0" eaLnBrk="1" fontAlgn="auto" latinLnBrk="0" hangingPunct="1">
              <a:lnSpc>
                <a:spcPct val="100000"/>
              </a:lnSpc>
              <a:spcBef>
                <a:spcPct val="20000"/>
              </a:spcBef>
              <a:spcAft>
                <a:spcPts val="0"/>
              </a:spcAft>
              <a:buClrTx/>
              <a:buSzTx/>
              <a:tabLst/>
              <a:defRPr/>
            </a:pPr>
            <a:r>
              <a:rPr lang="el-GR" sz="2000" dirty="0"/>
              <a:t>ΔΗΜΟΣΙΑ ΕΡΓΑ → ΥΠΗΡΕΣΙΕΣ ΑΝΑΘΕΣΗΣ – ΕΠΙΒΛΕΨΗΣ ΕΡΓΩΝ</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728221" y="2743201"/>
            <a:ext cx="7924800" cy="838200"/>
          </a:xfrm>
          <a:prstGeom prst="rect">
            <a:avLst/>
          </a:prstGeom>
        </p:spPr>
        <p:txBody>
          <a:bodyPr vert="horz" lIns="91440" tIns="45720" rIns="91440" bIns="45720" rtlCol="0">
            <a:noAutofit/>
          </a:bodyPr>
          <a:lstStyle/>
          <a:p>
            <a:pPr algn="just">
              <a:lnSpc>
                <a:spcPct val="114000"/>
              </a:lnSpc>
            </a:pPr>
            <a:r>
              <a:rPr lang="el-GR" sz="1400" b="1" noProof="0" dirty="0"/>
              <a:t>Ο Παραγωγός των Αποβλήτων σε ένα δημόσιο έργο είναι ο κύριος του έργου (ο φορέας που το δημοπρατεί, το επιβλέπει)</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755715" y="3382062"/>
            <a:ext cx="8077200" cy="1028701"/>
          </a:xfrm>
          <a:prstGeom prst="rect">
            <a:avLst/>
          </a:prstGeom>
        </p:spPr>
        <p:txBody>
          <a:bodyPr vert="horz" lIns="91440" tIns="45720" rIns="91440" bIns="45720" rtlCol="0">
            <a:normAutofit/>
          </a:bodyPr>
          <a:lstStyle/>
          <a:p>
            <a:pPr algn="just">
              <a:lnSpc>
                <a:spcPct val="114000"/>
              </a:lnSpc>
            </a:pPr>
            <a:r>
              <a:rPr lang="el-GR" sz="1400" b="1" noProof="0" dirty="0"/>
              <a:t>Για να μπορεί να υπογράψει ένας ανάδοχος, τη σύμβαση εκτέλεσης ενός δημόσιου έργου, θα πρέπει να καταθέτει στην υπηρεσία επίβλεψης Σχέδιο Διαχείρισης Αποβλήτων &amp; βεβαίωση συνεργασίας με εγκεκριμένο σύστημα εναλλακτικής διαχείρισης</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728221" y="4394266"/>
            <a:ext cx="7924800" cy="914400"/>
          </a:xfrm>
          <a:prstGeom prst="rect">
            <a:avLst/>
          </a:prstGeom>
        </p:spPr>
        <p:txBody>
          <a:bodyPr vert="horz" lIns="91440" tIns="45720" rIns="91440" bIns="45720" rtlCol="0">
            <a:normAutofit/>
          </a:bodyPr>
          <a:lstStyle/>
          <a:p>
            <a:pPr algn="just">
              <a:lnSpc>
                <a:spcPct val="114000"/>
              </a:lnSpc>
            </a:pPr>
            <a:r>
              <a:rPr lang="el-GR" sz="1400" b="1" noProof="0" dirty="0"/>
              <a:t>Για να μπορεί να λάβει ένας ανάδοχος, βεβαίωση περαίωσης εργασιών, θα πρέπει να καταθέτει στην υπηρεσία επίβλεψης του έργου βεβαίωση παραλαβής των ΑΕΚΚ από εγκεκριμένο σύστημα εναλλακτικής διαχείρισης</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1 - Τίτλος"/>
          <p:cNvSpPr txBox="1">
            <a:spLocks/>
          </p:cNvSpPr>
          <p:nvPr/>
        </p:nvSpPr>
        <p:spPr>
          <a:xfrm>
            <a:off x="1524000" y="1219200"/>
            <a:ext cx="5334000" cy="762000"/>
          </a:xfrm>
          <a:prstGeom prst="rect">
            <a:avLst/>
          </a:prstGeom>
          <a:ln>
            <a:no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ΥΠΟΧΡΕΩΣΕΙΣ ΔΙΑΧΕΙΡΙΣΗΣ ΑΕΚΚ</a:t>
            </a:r>
          </a:p>
          <a:p>
            <a:pPr marL="0" marR="0" lvl="0" indent="0" defTabSz="914400" rtl="0" eaLnBrk="1" fontAlgn="auto" latinLnBrk="0" hangingPunct="1">
              <a:lnSpc>
                <a:spcPct val="100000"/>
              </a:lnSpc>
              <a:spcBef>
                <a:spcPct val="0"/>
              </a:spcBef>
              <a:spcAft>
                <a:spcPts val="0"/>
              </a:spcAft>
              <a:buClrTx/>
              <a:buSzTx/>
              <a:buFontTx/>
              <a:buNone/>
              <a:tabLst/>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ΚΥΑ36259/2010, Ν.4412/2016, ΥΑ35577/2017</a:t>
            </a:r>
            <a:endParaRPr lang="en-US"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endParaRPr>
          </a:p>
        </p:txBody>
      </p:sp>
      <p:sp>
        <p:nvSpPr>
          <p:cNvPr id="2" name="TextBox 1">
            <a:extLst>
              <a:ext uri="{FF2B5EF4-FFF2-40B4-BE49-F238E27FC236}">
                <a16:creationId xmlns:a16="http://schemas.microsoft.com/office/drawing/2014/main" id="{BB2644E6-4DE5-4FAC-833F-CE318A2B88AA}"/>
              </a:ext>
            </a:extLst>
          </p:cNvPr>
          <p:cNvSpPr txBox="1"/>
          <p:nvPr/>
        </p:nvSpPr>
        <p:spPr>
          <a:xfrm>
            <a:off x="737648" y="5476832"/>
            <a:ext cx="8077200" cy="569515"/>
          </a:xfrm>
          <a:prstGeom prst="rect">
            <a:avLst/>
          </a:prstGeom>
          <a:noFill/>
        </p:spPr>
        <p:txBody>
          <a:bodyPr wrap="square" rtlCol="0">
            <a:spAutoFit/>
          </a:bodyPr>
          <a:lstStyle/>
          <a:p>
            <a:pPr algn="just">
              <a:lnSpc>
                <a:spcPct val="114000"/>
              </a:lnSpc>
            </a:pPr>
            <a:r>
              <a:rPr lang="el-GR" sz="1400" b="1" dirty="0"/>
              <a:t>Το κόστος υποδοχής των ΑΕΚΚ στις μονάδες για αξιοποίηση - ανακύκλωση συμπεριλαμβάνεται στον προϋπολογισμό του έργου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txBox="1">
            <a:spLocks/>
          </p:cNvSpPr>
          <p:nvPr/>
        </p:nvSpPr>
        <p:spPr>
          <a:xfrm>
            <a:off x="762000" y="2171700"/>
            <a:ext cx="7620000" cy="685799"/>
          </a:xfrm>
          <a:prstGeom prst="rect">
            <a:avLst/>
          </a:prstGeom>
        </p:spPr>
        <p:txBody>
          <a:bodyPr vert="horz" lIns="91440" tIns="45720" rIns="91440" bIns="45720" rtlCol="0">
            <a:noAutofit/>
          </a:bodyPr>
          <a:lstStyle/>
          <a:p>
            <a:pPr marR="0" lvl="0" defTabSz="914400" rtl="0" eaLnBrk="1" fontAlgn="auto" latinLnBrk="0" hangingPunct="1">
              <a:lnSpc>
                <a:spcPct val="100000"/>
              </a:lnSpc>
              <a:spcBef>
                <a:spcPct val="20000"/>
              </a:spcBef>
              <a:spcAft>
                <a:spcPts val="0"/>
              </a:spcAft>
              <a:buClrTx/>
              <a:buSzTx/>
              <a:tabLst/>
              <a:defRPr/>
            </a:pPr>
            <a:r>
              <a:rPr lang="el-GR" sz="2000" dirty="0"/>
              <a:t>ΥΠΗΡΕΣΙΕΣ ΠΕΡ/ΚΗΣ ΑΔΕΙΟΔΟΤΗΣΗΣ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762000" y="3009902"/>
            <a:ext cx="7924800" cy="990600"/>
          </a:xfrm>
          <a:prstGeom prst="rect">
            <a:avLst/>
          </a:prstGeom>
        </p:spPr>
        <p:txBody>
          <a:bodyPr vert="horz" lIns="91440" tIns="45720" rIns="91440" bIns="45720" rtlCol="0">
            <a:noAutofit/>
          </a:bodyPr>
          <a:lstStyle/>
          <a:p>
            <a:pPr algn="just">
              <a:lnSpc>
                <a:spcPct val="114000"/>
              </a:lnSpc>
            </a:pPr>
            <a:r>
              <a:rPr lang="el-GR" sz="1400" b="1" noProof="0" dirty="0"/>
              <a:t>Για να λάβει  Περιβαλλοντικούς Όρους ή Πρότυπες Περιβαλλοντικές </a:t>
            </a:r>
            <a:r>
              <a:rPr lang="el-GR" sz="1400" b="1" dirty="0"/>
              <a:t>Δεσμεύσεις </a:t>
            </a:r>
            <a:r>
              <a:rPr lang="el-GR" sz="1400" b="1" noProof="0" dirty="0"/>
              <a:t>μια  δραστηριότητα σχετική με τη διαχείριση των ΑΕΚΚ τίθεται όρος να συμβάλλεται με εγκεκριμένο σύστημα εναλλακτικής διαχείρισης, αλλιώς δεν δύναται να λειτουργεί.</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1 - Τίτλος"/>
          <p:cNvSpPr txBox="1">
            <a:spLocks/>
          </p:cNvSpPr>
          <p:nvPr/>
        </p:nvSpPr>
        <p:spPr>
          <a:xfrm>
            <a:off x="1524000" y="1447800"/>
            <a:ext cx="5334000" cy="533400"/>
          </a:xfrm>
          <a:prstGeom prst="rect">
            <a:avLst/>
          </a:prstGeom>
          <a:ln>
            <a:noFill/>
          </a:ln>
        </p:spPr>
        <p:txBody>
          <a:bodyPr vert="horz" lIns="91440" tIns="45720" rIns="91440" bIns="45720" rtlCol="0" anchor="ctr">
            <a:normAutofit fontScale="77500" lnSpcReduction="20000"/>
          </a:bodyPr>
          <a:lstStyle/>
          <a:p>
            <a:pPr>
              <a:spcBef>
                <a:spcPct val="0"/>
              </a:spcBef>
              <a:defRPr/>
            </a:pPr>
            <a:r>
              <a:rPr lang="el-GR" sz="2600" b="1" dirty="0">
                <a:ln w="0"/>
                <a:solidFill>
                  <a:srgbClr val="C00000"/>
                </a:solidFill>
                <a:effectLst>
                  <a:outerShdw blurRad="38100" dist="19050" dir="2700000" algn="tl" rotWithShape="0">
                    <a:schemeClr val="dk1">
                      <a:alpha val="40000"/>
                    </a:schemeClr>
                  </a:outerShdw>
                </a:effectLst>
                <a:latin typeface="Calibri" pitchFamily="34" charset="0"/>
                <a:ea typeface="+mj-ea"/>
                <a:cs typeface="+mj-cs"/>
              </a:rPr>
              <a:t>ΚΥΑ36259/2010, ΥΠΕΝ/ΔΙΠΑ/11936/836/2019</a:t>
            </a:r>
          </a:p>
        </p:txBody>
      </p:sp>
    </p:spTree>
    <p:extLst>
      <p:ext uri="{BB962C8B-B14F-4D97-AF65-F5344CB8AC3E}">
        <p14:creationId xmlns:p14="http://schemas.microsoft.com/office/powerpoint/2010/main" val="3982553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2754</TotalTime>
  <Words>906</Words>
  <Application>Microsoft Office PowerPoint</Application>
  <PresentationFormat>On-screen Show (4:3)</PresentationFormat>
  <Paragraphs>128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PowerPoint Presentation</vt:lpstr>
      <vt:lpstr>Το πρόβλημα</vt:lpstr>
      <vt:lpstr>Τι είναι η εναλλακτική διαχείριση αποβλήτων</vt:lpstr>
      <vt:lpstr>Τι είναι τα Απόβλητα Εκσκαφών, Κατασκευών και Κατεδαφίσεων (ΑΕΚΚ)</vt:lpstr>
      <vt:lpstr>ΠΟΙΟΤΙΚΗ ΣΥΣΤΑΣΗ ΑΕΚΚ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Τι είναι το Σύστημα;</vt:lpstr>
      <vt:lpstr>PowerPoint Presentation</vt:lpstr>
      <vt:lpstr>PowerPoint Presentation</vt:lpstr>
      <vt:lpstr>ΕΜΒΕΛΕΙΑ ΑΝΑΚΕΜ Α.Ε.</vt:lpstr>
      <vt:lpstr>ΑΠΟΤΕΛΕΣΜΑΤΑ ΑΝΑΚΕΜ Α.Ε.</vt:lpstr>
      <vt:lpstr>ΣΥΝΕΡΓΑΖΟΜΕΝΕΣ ΜΟΝΑΔΕΣ ΑΝΑΚΥΚΛΩΣΗΣ ΣΤΗΝ ΛΑΡΙΣΑ</vt:lpstr>
      <vt:lpstr>ΔΙΑΓΡΑΜΜΑ ΡΟΗΣ</vt:lpstr>
      <vt:lpstr>ΠΡΟΪΟΝΤΑ ΜΟΝΑΔΑΣ ΑΝΑΚΥΚΛΩΣΗΣ ΑΕΚΚ </vt:lpstr>
      <vt:lpstr>PowerPoint Presentation</vt:lpstr>
      <vt:lpstr>ΥΠΟΛΟΓΙΣΜΟΣ ΑΠΟΒΛΗΤΩΝ ΕΚΣΚΑΦΩΝ, ΚΑΤΑΣΚΕΥΩΝ, ΚΑΤΕΔΑΦΙΣΕΩΝ &amp; ΑΝΑΚΑΙΝΙΣΕΩΝ ΠΕΡΙΟΔΟΥ 2005 – 2019 ΣΤΗ Π.Ε. ΛΑΡΙΣΑΣ ΑΠΟ ΙΔΙΩΤΙΚΑ ΕΡΓΑ</vt:lpstr>
      <vt:lpstr>ΤΙ ΠΡΕΠΕΙ ΝΑ ΓΙΝΕΙ ΑΚΟΜΗ ΣΤΗΝ Π.Ε. ΛΑΡΙΣΑΣ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Εναλλακτική Διαχείριση Αποβλήτων Εκσκαφών, Κατασκευών και Κατεδαφίσεων</dc:title>
  <dc:creator>ilias</dc:creator>
  <cp:lastModifiedBy>Ηλίας Δημητριάδης</cp:lastModifiedBy>
  <cp:revision>127</cp:revision>
  <dcterms:created xsi:type="dcterms:W3CDTF">2012-11-17T13:09:10Z</dcterms:created>
  <dcterms:modified xsi:type="dcterms:W3CDTF">2020-09-17T13:22:19Z</dcterms:modified>
</cp:coreProperties>
</file>